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eps" ContentType="image/p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95" r:id="rId3"/>
    <p:sldId id="257" r:id="rId4"/>
    <p:sldId id="275" r:id="rId5"/>
    <p:sldId id="293" r:id="rId6"/>
    <p:sldId id="294" r:id="rId7"/>
    <p:sldId id="258" r:id="rId8"/>
    <p:sldId id="269" r:id="rId9"/>
    <p:sldId id="278" r:id="rId10"/>
    <p:sldId id="290" r:id="rId11"/>
    <p:sldId id="296" r:id="rId12"/>
    <p:sldId id="291" r:id="rId13"/>
    <p:sldId id="270" r:id="rId14"/>
    <p:sldId id="284" r:id="rId15"/>
    <p:sldId id="289" r:id="rId16"/>
    <p:sldId id="288" r:id="rId17"/>
    <p:sldId id="287" r:id="rId18"/>
    <p:sldId id="292" r:id="rId19"/>
    <p:sldId id="260" r:id="rId20"/>
    <p:sldId id="282" r:id="rId21"/>
    <p:sldId id="274" r:id="rId22"/>
    <p:sldId id="283" r:id="rId23"/>
    <p:sldId id="285" r:id="rId24"/>
    <p:sldId id="286" r:id="rId25"/>
    <p:sldId id="262" r:id="rId26"/>
    <p:sldId id="279" r:id="rId27"/>
    <p:sldId id="26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43E762-1AFF-FE4F-9DCC-2746F0AE6B20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</dgm:pt>
    <dgm:pt modelId="{7E819262-4B13-CA42-9303-713E7AA69873}">
      <dgm:prSet phldrT="[Text]"/>
      <dgm:spPr/>
      <dgm:t>
        <a:bodyPr/>
        <a:lstStyle/>
        <a:p>
          <a:r>
            <a:rPr lang="en-US" dirty="0" smtClean="0"/>
            <a:t>Photoperiod determination</a:t>
          </a:r>
          <a:endParaRPr lang="en-US" dirty="0"/>
        </a:p>
      </dgm:t>
    </dgm:pt>
    <dgm:pt modelId="{FCB19C2E-5EC3-3244-816C-3887B88E57DA}" type="parTrans" cxnId="{F98AEEE7-8967-0E4A-9A27-564DF68336F6}">
      <dgm:prSet/>
      <dgm:spPr/>
      <dgm:t>
        <a:bodyPr/>
        <a:lstStyle/>
        <a:p>
          <a:endParaRPr lang="en-US"/>
        </a:p>
      </dgm:t>
    </dgm:pt>
    <dgm:pt modelId="{7B332BD2-A0E6-7D4B-93F8-77757FF63BFF}" type="sibTrans" cxnId="{F98AEEE7-8967-0E4A-9A27-564DF68336F6}">
      <dgm:prSet/>
      <dgm:spPr/>
      <dgm:t>
        <a:bodyPr/>
        <a:lstStyle/>
        <a:p>
          <a:endParaRPr lang="en-US"/>
        </a:p>
      </dgm:t>
    </dgm:pt>
    <dgm:pt modelId="{8F073DD6-193A-9845-8080-22E8E721C7B0}">
      <dgm:prSet phldrT="[Text]"/>
      <dgm:spPr/>
      <dgm:t>
        <a:bodyPr/>
        <a:lstStyle/>
        <a:p>
          <a:r>
            <a:rPr lang="en-US" dirty="0" smtClean="0"/>
            <a:t>Take Cuttings from all treatments</a:t>
          </a:r>
          <a:endParaRPr lang="en-US" dirty="0"/>
        </a:p>
      </dgm:t>
    </dgm:pt>
    <dgm:pt modelId="{9529961B-E7FA-0D4D-9981-160BDEC81039}" type="parTrans" cxnId="{95B732AB-D956-A140-8D55-54A4EDFCB0E7}">
      <dgm:prSet/>
      <dgm:spPr/>
      <dgm:t>
        <a:bodyPr/>
        <a:lstStyle/>
        <a:p>
          <a:endParaRPr lang="en-US"/>
        </a:p>
      </dgm:t>
    </dgm:pt>
    <dgm:pt modelId="{52FD7763-287A-CE42-9655-1A08F263AC4B}" type="sibTrans" cxnId="{95B732AB-D956-A140-8D55-54A4EDFCB0E7}">
      <dgm:prSet/>
      <dgm:spPr/>
      <dgm:t>
        <a:bodyPr/>
        <a:lstStyle/>
        <a:p>
          <a:endParaRPr lang="en-US"/>
        </a:p>
      </dgm:t>
    </dgm:pt>
    <dgm:pt modelId="{E04BBBA0-B925-094E-BD38-6A9E549D2C8E}">
      <dgm:prSet phldrT="[Text]"/>
      <dgm:spPr/>
      <dgm:t>
        <a:bodyPr/>
        <a:lstStyle/>
        <a:p>
          <a:r>
            <a:rPr lang="en-US" dirty="0" smtClean="0"/>
            <a:t>Propagation Study</a:t>
          </a:r>
          <a:endParaRPr lang="en-US" dirty="0"/>
        </a:p>
      </dgm:t>
    </dgm:pt>
    <dgm:pt modelId="{0831E020-4687-C045-84AF-0303307DDE85}" type="parTrans" cxnId="{8ADC22F3-EED4-9849-9895-2A7FA5E04FC4}">
      <dgm:prSet/>
      <dgm:spPr/>
      <dgm:t>
        <a:bodyPr/>
        <a:lstStyle/>
        <a:p>
          <a:endParaRPr lang="en-US"/>
        </a:p>
      </dgm:t>
    </dgm:pt>
    <dgm:pt modelId="{F9CF20AB-8594-094E-99BE-E34F70944258}" type="sibTrans" cxnId="{8ADC22F3-EED4-9849-9895-2A7FA5E04FC4}">
      <dgm:prSet/>
      <dgm:spPr/>
      <dgm:t>
        <a:bodyPr/>
        <a:lstStyle/>
        <a:p>
          <a:endParaRPr lang="en-US"/>
        </a:p>
      </dgm:t>
    </dgm:pt>
    <dgm:pt modelId="{A5F333CC-4302-3045-8918-C302AE7283E8}" type="pres">
      <dgm:prSet presAssocID="{1143E762-1AFF-FE4F-9DCC-2746F0AE6B20}" presName="CompostProcess" presStyleCnt="0">
        <dgm:presLayoutVars>
          <dgm:dir/>
          <dgm:resizeHandles val="exact"/>
        </dgm:presLayoutVars>
      </dgm:prSet>
      <dgm:spPr/>
    </dgm:pt>
    <dgm:pt modelId="{BDF9B042-000F-A142-8F69-59E28C831F49}" type="pres">
      <dgm:prSet presAssocID="{1143E762-1AFF-FE4F-9DCC-2746F0AE6B20}" presName="arrow" presStyleLbl="bgShp" presStyleIdx="0" presStyleCnt="1" custLinFactNeighborY="8125"/>
      <dgm:spPr/>
    </dgm:pt>
    <dgm:pt modelId="{EDA0C4D5-F293-B04D-86A7-088A15789D32}" type="pres">
      <dgm:prSet presAssocID="{1143E762-1AFF-FE4F-9DCC-2746F0AE6B20}" presName="linearProcess" presStyleCnt="0"/>
      <dgm:spPr/>
    </dgm:pt>
    <dgm:pt modelId="{37D8BCF4-A004-7347-9AE1-8D4E65E6EAA1}" type="pres">
      <dgm:prSet presAssocID="{7E819262-4B13-CA42-9303-713E7AA6987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0233CE-4883-2749-BB17-B9988098B428}" type="pres">
      <dgm:prSet presAssocID="{7B332BD2-A0E6-7D4B-93F8-77757FF63BFF}" presName="sibTrans" presStyleCnt="0"/>
      <dgm:spPr/>
    </dgm:pt>
    <dgm:pt modelId="{83ABDCFF-92A7-E241-ABED-B61A8F0777FD}" type="pres">
      <dgm:prSet presAssocID="{8F073DD6-193A-9845-8080-22E8E721C7B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B84A0C-0079-F541-B321-53BAC246BE3F}" type="pres">
      <dgm:prSet presAssocID="{52FD7763-287A-CE42-9655-1A08F263AC4B}" presName="sibTrans" presStyleCnt="0"/>
      <dgm:spPr/>
    </dgm:pt>
    <dgm:pt modelId="{86D2017E-8580-1C44-83B9-B0F0276611BB}" type="pres">
      <dgm:prSet presAssocID="{E04BBBA0-B925-094E-BD38-6A9E549D2C8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4F8BB6-F179-524C-95A6-C55C549161A8}" type="presOf" srcId="{7E819262-4B13-CA42-9303-713E7AA69873}" destId="{37D8BCF4-A004-7347-9AE1-8D4E65E6EAA1}" srcOrd="0" destOrd="0" presId="urn:microsoft.com/office/officeart/2005/8/layout/hProcess9"/>
    <dgm:cxn modelId="{8ADC22F3-EED4-9849-9895-2A7FA5E04FC4}" srcId="{1143E762-1AFF-FE4F-9DCC-2746F0AE6B20}" destId="{E04BBBA0-B925-094E-BD38-6A9E549D2C8E}" srcOrd="2" destOrd="0" parTransId="{0831E020-4687-C045-84AF-0303307DDE85}" sibTransId="{F9CF20AB-8594-094E-99BE-E34F70944258}"/>
    <dgm:cxn modelId="{411671B2-91DE-7046-8143-AADB0F72E508}" type="presOf" srcId="{1143E762-1AFF-FE4F-9DCC-2746F0AE6B20}" destId="{A5F333CC-4302-3045-8918-C302AE7283E8}" srcOrd="0" destOrd="0" presId="urn:microsoft.com/office/officeart/2005/8/layout/hProcess9"/>
    <dgm:cxn modelId="{B824EA37-7BBD-6042-86EE-F98E04FDF9FA}" type="presOf" srcId="{8F073DD6-193A-9845-8080-22E8E721C7B0}" destId="{83ABDCFF-92A7-E241-ABED-B61A8F0777FD}" srcOrd="0" destOrd="0" presId="urn:microsoft.com/office/officeart/2005/8/layout/hProcess9"/>
    <dgm:cxn modelId="{FCEA3D67-06DD-6740-9488-4DD41C5A181D}" type="presOf" srcId="{E04BBBA0-B925-094E-BD38-6A9E549D2C8E}" destId="{86D2017E-8580-1C44-83B9-B0F0276611BB}" srcOrd="0" destOrd="0" presId="urn:microsoft.com/office/officeart/2005/8/layout/hProcess9"/>
    <dgm:cxn modelId="{F98AEEE7-8967-0E4A-9A27-564DF68336F6}" srcId="{1143E762-1AFF-FE4F-9DCC-2746F0AE6B20}" destId="{7E819262-4B13-CA42-9303-713E7AA69873}" srcOrd="0" destOrd="0" parTransId="{FCB19C2E-5EC3-3244-816C-3887B88E57DA}" sibTransId="{7B332BD2-A0E6-7D4B-93F8-77757FF63BFF}"/>
    <dgm:cxn modelId="{95B732AB-D956-A140-8D55-54A4EDFCB0E7}" srcId="{1143E762-1AFF-FE4F-9DCC-2746F0AE6B20}" destId="{8F073DD6-193A-9845-8080-22E8E721C7B0}" srcOrd="1" destOrd="0" parTransId="{9529961B-E7FA-0D4D-9981-160BDEC81039}" sibTransId="{52FD7763-287A-CE42-9655-1A08F263AC4B}"/>
    <dgm:cxn modelId="{9B901C23-C6CD-984E-B3B7-E1F855516CB4}" type="presParOf" srcId="{A5F333CC-4302-3045-8918-C302AE7283E8}" destId="{BDF9B042-000F-A142-8F69-59E28C831F49}" srcOrd="0" destOrd="0" presId="urn:microsoft.com/office/officeart/2005/8/layout/hProcess9"/>
    <dgm:cxn modelId="{E8285645-E7C3-9049-9BE6-05FFA4495137}" type="presParOf" srcId="{A5F333CC-4302-3045-8918-C302AE7283E8}" destId="{EDA0C4D5-F293-B04D-86A7-088A15789D32}" srcOrd="1" destOrd="0" presId="urn:microsoft.com/office/officeart/2005/8/layout/hProcess9"/>
    <dgm:cxn modelId="{05B5424E-FFCB-1045-A730-3D97495759E7}" type="presParOf" srcId="{EDA0C4D5-F293-B04D-86A7-088A15789D32}" destId="{37D8BCF4-A004-7347-9AE1-8D4E65E6EAA1}" srcOrd="0" destOrd="0" presId="urn:microsoft.com/office/officeart/2005/8/layout/hProcess9"/>
    <dgm:cxn modelId="{D3F811CA-F1CD-1848-8ACD-339041C8FE62}" type="presParOf" srcId="{EDA0C4D5-F293-B04D-86A7-088A15789D32}" destId="{EA0233CE-4883-2749-BB17-B9988098B428}" srcOrd="1" destOrd="0" presId="urn:microsoft.com/office/officeart/2005/8/layout/hProcess9"/>
    <dgm:cxn modelId="{0A66D328-1A2F-404C-B338-4A036FE2AA1C}" type="presParOf" srcId="{EDA0C4D5-F293-B04D-86A7-088A15789D32}" destId="{83ABDCFF-92A7-E241-ABED-B61A8F0777FD}" srcOrd="2" destOrd="0" presId="urn:microsoft.com/office/officeart/2005/8/layout/hProcess9"/>
    <dgm:cxn modelId="{8276C913-DED0-9544-AAD4-1A213C63432D}" type="presParOf" srcId="{EDA0C4D5-F293-B04D-86A7-088A15789D32}" destId="{33B84A0C-0079-F541-B321-53BAC246BE3F}" srcOrd="3" destOrd="0" presId="urn:microsoft.com/office/officeart/2005/8/layout/hProcess9"/>
    <dgm:cxn modelId="{3A2FCAD1-C5FB-6540-8BB4-F1C765C77943}" type="presParOf" srcId="{EDA0C4D5-F293-B04D-86A7-088A15789D32}" destId="{86D2017E-8580-1C44-83B9-B0F0276611B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F9B042-000F-A142-8F69-59E28C831F49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7D8BCF4-A004-7347-9AE1-8D4E65E6EAA1}">
      <dsp:nvSpPr>
        <dsp:cNvPr id="0" name=""/>
        <dsp:cNvSpPr/>
      </dsp:nvSpPr>
      <dsp:spPr>
        <a:xfrm>
          <a:off x="6548" y="1219199"/>
          <a:ext cx="1962150" cy="1625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Photoperiod determination</a:t>
          </a:r>
          <a:endParaRPr lang="en-US" sz="2100" kern="1200" dirty="0"/>
        </a:p>
      </dsp:txBody>
      <dsp:txXfrm>
        <a:off x="85903" y="1298554"/>
        <a:ext cx="1803440" cy="1466890"/>
      </dsp:txXfrm>
    </dsp:sp>
    <dsp:sp modelId="{83ABDCFF-92A7-E241-ABED-B61A8F0777FD}">
      <dsp:nvSpPr>
        <dsp:cNvPr id="0" name=""/>
        <dsp:cNvSpPr/>
      </dsp:nvSpPr>
      <dsp:spPr>
        <a:xfrm>
          <a:off x="2066925" y="1219199"/>
          <a:ext cx="1962150" cy="1625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Take Cuttings from all treatments</a:t>
          </a:r>
          <a:endParaRPr lang="en-US" sz="2100" kern="1200" dirty="0"/>
        </a:p>
      </dsp:txBody>
      <dsp:txXfrm>
        <a:off x="2146280" y="1298554"/>
        <a:ext cx="1803440" cy="1466890"/>
      </dsp:txXfrm>
    </dsp:sp>
    <dsp:sp modelId="{86D2017E-8580-1C44-83B9-B0F0276611BB}">
      <dsp:nvSpPr>
        <dsp:cNvPr id="0" name=""/>
        <dsp:cNvSpPr/>
      </dsp:nvSpPr>
      <dsp:spPr>
        <a:xfrm>
          <a:off x="4127301" y="1219199"/>
          <a:ext cx="1962150" cy="1625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Propagation Study</a:t>
          </a:r>
          <a:endParaRPr lang="en-US" sz="2100" kern="1200" dirty="0"/>
        </a:p>
      </dsp:txBody>
      <dsp:txXfrm>
        <a:off x="4206656" y="1298554"/>
        <a:ext cx="1803440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B3D83-92CD-7E40-9386-A39BC12C3FB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28BA0-6E1D-394C-8B1D-86D5A5103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76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 select aims for</a:t>
            </a:r>
            <a:r>
              <a:rPr lang="en-US" baseline="0" dirty="0" smtClean="0"/>
              <a:t> plants that are adaptable to </a:t>
            </a:r>
            <a:endParaRPr lang="en-US" dirty="0" smtClean="0"/>
          </a:p>
          <a:p>
            <a:r>
              <a:rPr lang="en-US" dirty="0" smtClean="0"/>
              <a:t>-low</a:t>
            </a:r>
            <a:r>
              <a:rPr lang="en-US" baseline="0" dirty="0" smtClean="0"/>
              <a:t> water</a:t>
            </a:r>
          </a:p>
          <a:p>
            <a:r>
              <a:rPr lang="en-US" baseline="0" dirty="0" smtClean="0"/>
              <a:t>-arid environments</a:t>
            </a:r>
          </a:p>
          <a:p>
            <a:r>
              <a:rPr lang="en-US" baseline="0" dirty="0" smtClean="0"/>
              <a:t>-non-invasive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28BA0-6E1D-394C-8B1D-86D5A51038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9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Obligate long-day plants require day lengths</a:t>
            </a:r>
            <a:r>
              <a:rPr lang="en-US" baseline="0" dirty="0" smtClean="0"/>
              <a:t> longer than a certain critical length in order to flower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Facultative long-day plants initiate flowers under any day length but will flower earlier when under long-days</a:t>
            </a:r>
          </a:p>
          <a:p>
            <a:pPr marL="171450" indent="-171450">
              <a:buFont typeface="Arial"/>
              <a:buChar char="•"/>
            </a:pPr>
            <a:endParaRPr lang="en-US" baseline="0" dirty="0" smtClean="0"/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Obligate short-day plants require day lengths shorter than a certain critical length in order to flower</a:t>
            </a:r>
          </a:p>
          <a:p>
            <a:pPr marL="171450" indent="-171450">
              <a:buFont typeface="Arial"/>
              <a:buChar char="•"/>
            </a:pPr>
            <a:endParaRPr lang="en-US" baseline="0" dirty="0" smtClean="0"/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Excellent paper on physiology behind photoperiod – Stephen D. Jackson “Plant Responses to Photoperiod” 2008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28BA0-6E1D-394C-8B1D-86D5A51038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6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Left: Natural</a:t>
            </a:r>
            <a:r>
              <a:rPr lang="en-US" baseline="0" dirty="0" smtClean="0"/>
              <a:t> daylight conditions ~11 hours</a:t>
            </a:r>
          </a:p>
          <a:p>
            <a:r>
              <a:rPr lang="en-US" baseline="0" dirty="0" smtClean="0"/>
              <a:t>Right: Light limited plants ~ 8 hours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28BA0-6E1D-394C-8B1D-86D5A51038F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32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Originally,</a:t>
            </a:r>
            <a:r>
              <a:rPr lang="en-US" baseline="0" dirty="0" smtClean="0"/>
              <a:t> we were going to do 16:8 to repeat preliminary experiment. With discussion with CHREF board, we decided to create a greater difference between the photoperiods and decided on 14:10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28BA0-6E1D-394C-8B1D-86D5A51038F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05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Gorilla</a:t>
            </a:r>
            <a:r>
              <a:rPr lang="en-US" baseline="0" dirty="0" smtClean="0"/>
              <a:t> Grow Tent $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28BA0-6E1D-394C-8B1D-86D5A51038F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665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Phillips LED Lights</a:t>
            </a:r>
          </a:p>
          <a:p>
            <a:pPr marL="742950" lvl="2" indent="-285750">
              <a:buFont typeface="Arial"/>
              <a:buChar char="•"/>
            </a:pPr>
            <a:r>
              <a:rPr lang="en-US" dirty="0" smtClean="0"/>
              <a:t>DR/W MB 200-400V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28BA0-6E1D-394C-8B1D-86D5A51038F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96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28BA0-6E1D-394C-8B1D-86D5A51038F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16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14-4</a:t>
            </a:r>
            <a:r>
              <a:rPr lang="en-US" baseline="0" dirty="0" smtClean="0"/>
              <a:t>-14 fertilizer –Green Care </a:t>
            </a:r>
            <a:r>
              <a:rPr lang="en-US" baseline="0" dirty="0" err="1" smtClean="0"/>
              <a:t>Fert</a:t>
            </a:r>
            <a:endParaRPr lang="en-US" baseline="0" dirty="0" smtClean="0"/>
          </a:p>
          <a:p>
            <a:pPr marL="171450" indent="-171450">
              <a:buFont typeface="Arial"/>
              <a:buChar char="•"/>
            </a:pPr>
            <a:r>
              <a:rPr lang="en-US" baseline="0" dirty="0" err="1" smtClean="0"/>
              <a:t>Pindstrup</a:t>
            </a:r>
            <a:endParaRPr lang="en-US" baseline="0" dirty="0" smtClean="0"/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Li-</a:t>
            </a:r>
            <a:r>
              <a:rPr lang="en-US" baseline="0" dirty="0" err="1" smtClean="0"/>
              <a:t>cor</a:t>
            </a:r>
            <a:r>
              <a:rPr lang="en-US" baseline="0" dirty="0" smtClean="0"/>
              <a:t> spectrometer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Phillips – DR/W MB 200-400V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Gorilla Grow Tent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Active Air 4” fans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Plugs from Gulley Greenhouse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28BA0-6E1D-394C-8B1D-86D5A51038F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56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90%</a:t>
            </a:r>
            <a:r>
              <a:rPr lang="en-US" baseline="0" dirty="0" smtClean="0"/>
              <a:t> rooting is the goal because this is the number growers need to achieve for propagation to be financially viable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28BA0-6E1D-394C-8B1D-86D5A51038F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235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D8DEE8-7A87-4E01-8ADE-4C49CDD43F74}" type="datetime1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9461-E3EB-40CD-B93F-E5CBBBD8E0BA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7543-9AAE-4E9F-B28C-4FCCFD07D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8FA3-38AD-400D-A4D2-18E8EF129E5F}" type="datetime1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A8BBF0-342D-409A-9C0A-B1B451E92883}" type="datetime1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A190-4BDC-4D39-B5BB-A14B3E8B1B3D}" type="datetime1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52F2-9B11-4FC0-9217-7D20B3AC9849}" type="datetime1">
              <a:rPr lang="en-US" smtClean="0"/>
              <a:pPr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3737-8506-438E-ABC0-0BE7E06DCCA6}" type="datetime1">
              <a:rPr lang="en-US" smtClean="0"/>
              <a:pPr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58AA-1C84-40C9-BFEE-631CCB17636C}" type="datetime1">
              <a:rPr lang="en-US" smtClean="0"/>
              <a:pPr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42C1-4E96-413B-B72E-6C4B39D85C9D}" type="datetime1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2AA2-D442-471A-9D69-80392E1E581D}" type="datetime1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C43563C-D9B3-4432-B336-144C997D6215}" type="datetime1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7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g"/><Relationship Id="rId5" Type="http://schemas.openxmlformats.org/officeDocument/2006/relationships/image" Target="../media/image42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eps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005960" y="1786260"/>
            <a:ext cx="19812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Rebekah Savage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Photoperiod Determination of </a:t>
            </a:r>
            <a:r>
              <a:rPr lang="en-US" dirty="0"/>
              <a:t>S</a:t>
            </a:r>
            <a:r>
              <a:rPr lang="en-US" dirty="0" smtClean="0"/>
              <a:t>everal Plant Select</a:t>
            </a:r>
            <a:r>
              <a:rPr lang="en-US" baseline="30000" dirty="0" smtClean="0"/>
              <a:t>®</a:t>
            </a:r>
            <a:r>
              <a:rPr lang="en-US" dirty="0" smtClean="0"/>
              <a:t> Perennials</a:t>
            </a:r>
            <a:endParaRPr lang="en-US" dirty="0"/>
          </a:p>
        </p:txBody>
      </p:sp>
      <p:pic>
        <p:nvPicPr>
          <p:cNvPr id="6" name="Picture 5" descr="CSU-Ram-357-617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0" y="3030860"/>
            <a:ext cx="884560" cy="88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60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2"/>
            <a:ext cx="3647709" cy="4110228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rgbClr val="676A55"/>
                </a:solidFill>
              </a:rPr>
              <a:t>Preliminary </a:t>
            </a:r>
            <a:r>
              <a:rPr lang="en-US" sz="2400" dirty="0" smtClean="0">
                <a:solidFill>
                  <a:srgbClr val="676A55"/>
                </a:solidFill>
              </a:rPr>
              <a:t>Results</a:t>
            </a:r>
            <a:endParaRPr lang="en-US" sz="2400" dirty="0">
              <a:solidFill>
                <a:srgbClr val="676A55"/>
              </a:solidFill>
            </a:endParaRPr>
          </a:p>
          <a:p>
            <a:pPr marL="560070" lvl="1" indent="-285750">
              <a:buFont typeface="Arial"/>
              <a:buChar char="•"/>
            </a:pPr>
            <a:r>
              <a:rPr lang="en-US" sz="2100" dirty="0" smtClean="0">
                <a:solidFill>
                  <a:srgbClr val="676A55"/>
                </a:solidFill>
              </a:rPr>
              <a:t>Control</a:t>
            </a:r>
            <a:endParaRPr lang="en-US" sz="2100" dirty="0">
              <a:solidFill>
                <a:srgbClr val="676A55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100" dirty="0">
                <a:solidFill>
                  <a:schemeClr val="bg2">
                    <a:lumMod val="25000"/>
                  </a:schemeClr>
                </a:solidFill>
              </a:rPr>
              <a:t>15/15 </a:t>
            </a:r>
            <a:r>
              <a:rPr lang="en-US" sz="2100" dirty="0">
                <a:solidFill>
                  <a:srgbClr val="676A55"/>
                </a:solidFill>
              </a:rPr>
              <a:t>plants had </a:t>
            </a:r>
            <a:r>
              <a:rPr lang="en-US" sz="2100" dirty="0" smtClean="0">
                <a:solidFill>
                  <a:srgbClr val="676A55"/>
                </a:solidFill>
              </a:rPr>
              <a:t>visible reproductive </a:t>
            </a:r>
            <a:r>
              <a:rPr lang="en-US" sz="2100" dirty="0">
                <a:solidFill>
                  <a:srgbClr val="676A55"/>
                </a:solidFill>
              </a:rPr>
              <a:t>tissue</a:t>
            </a:r>
          </a:p>
          <a:p>
            <a:pPr marL="742950" lvl="1" indent="-285750">
              <a:buFont typeface="Arial"/>
              <a:buChar char="•"/>
            </a:pPr>
            <a:r>
              <a:rPr lang="en-US" sz="2100" dirty="0" smtClean="0">
                <a:solidFill>
                  <a:schemeClr val="tx1"/>
                </a:solidFill>
              </a:rPr>
              <a:t>46% rooting</a:t>
            </a:r>
          </a:p>
          <a:p>
            <a:pPr marL="742950" lvl="1" indent="-285750">
              <a:buFont typeface="Arial"/>
              <a:buChar char="•"/>
            </a:pPr>
            <a:endParaRPr lang="en-US" sz="2100" dirty="0">
              <a:solidFill>
                <a:schemeClr val="tx1"/>
              </a:solidFill>
            </a:endParaRPr>
          </a:p>
          <a:p>
            <a:pPr marL="560070" lvl="1" indent="-285750">
              <a:buFont typeface="Arial"/>
              <a:buChar char="•"/>
            </a:pPr>
            <a:r>
              <a:rPr lang="en-US" sz="2100" dirty="0">
                <a:solidFill>
                  <a:srgbClr val="676A55"/>
                </a:solidFill>
              </a:rPr>
              <a:t>Photoperiod 16:</a:t>
            </a:r>
            <a:r>
              <a:rPr lang="en-US" sz="2100" dirty="0" smtClean="0">
                <a:solidFill>
                  <a:srgbClr val="676A55"/>
                </a:solidFill>
              </a:rPr>
              <a:t>8</a:t>
            </a:r>
            <a:endParaRPr lang="en-US" sz="2100" dirty="0">
              <a:solidFill>
                <a:srgbClr val="676A55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100" dirty="0">
                <a:solidFill>
                  <a:srgbClr val="45472B"/>
                </a:solidFill>
              </a:rPr>
              <a:t>1/15 </a:t>
            </a:r>
            <a:r>
              <a:rPr lang="en-US" sz="2100" dirty="0" smtClean="0">
                <a:solidFill>
                  <a:srgbClr val="45472B"/>
                </a:solidFill>
              </a:rPr>
              <a:t>plants </a:t>
            </a:r>
            <a:r>
              <a:rPr lang="en-US" sz="2100" dirty="0" smtClean="0">
                <a:solidFill>
                  <a:srgbClr val="676A55"/>
                </a:solidFill>
              </a:rPr>
              <a:t>had visible reproductive </a:t>
            </a:r>
            <a:r>
              <a:rPr lang="en-US" sz="2100" dirty="0">
                <a:solidFill>
                  <a:srgbClr val="676A55"/>
                </a:solidFill>
              </a:rPr>
              <a:t>tissue</a:t>
            </a:r>
          </a:p>
          <a:p>
            <a:pPr marL="742950" lvl="1" indent="-285750">
              <a:buFont typeface="Arial"/>
              <a:buChar char="•"/>
            </a:pPr>
            <a:r>
              <a:rPr lang="en-US" sz="2100" dirty="0" smtClean="0">
                <a:solidFill>
                  <a:srgbClr val="000000"/>
                </a:solidFill>
              </a:rPr>
              <a:t>88% </a:t>
            </a:r>
            <a:r>
              <a:rPr lang="en-US" sz="2100" dirty="0">
                <a:solidFill>
                  <a:srgbClr val="000000"/>
                </a:solidFill>
              </a:rPr>
              <a:t>rooting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Photoperiod &amp; Stock Plant Management @ </a:t>
            </a:r>
            <a:r>
              <a:rPr lang="en-US" dirty="0" err="1"/>
              <a:t>csu</a:t>
            </a:r>
            <a:endParaRPr lang="en-US" dirty="0"/>
          </a:p>
        </p:txBody>
      </p:sp>
      <p:pic>
        <p:nvPicPr>
          <p:cNvPr id="4" name="Content Placeholder 3" descr="Photoperiod Rooting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0" b="10534"/>
          <a:stretch/>
        </p:blipFill>
        <p:spPr>
          <a:xfrm>
            <a:off x="4028708" y="4127500"/>
            <a:ext cx="4847852" cy="24257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994400" y="2359736"/>
            <a:ext cx="2418610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Goal for growers </a:t>
            </a:r>
          </a:p>
          <a:p>
            <a:pPr algn="ctr"/>
            <a:r>
              <a:rPr lang="en-US" dirty="0" smtClean="0"/>
              <a:t>is 90% rooting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68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Photoperiod &amp; Stock Plant Management @ </a:t>
            </a:r>
            <a:r>
              <a:rPr lang="en-US" dirty="0" err="1"/>
              <a:t>csu</a:t>
            </a:r>
            <a:endParaRPr lang="en-US" dirty="0"/>
          </a:p>
        </p:txBody>
      </p:sp>
      <p:pic>
        <p:nvPicPr>
          <p:cNvPr id="4" name="Content Placeholder 3" descr="Photoperiod Rooting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3" b="10533"/>
          <a:stretch>
            <a:fillRect/>
          </a:stretch>
        </p:blipFill>
        <p:spPr>
          <a:xfrm>
            <a:off x="758687" y="2535517"/>
            <a:ext cx="7674113" cy="4022761"/>
          </a:xfr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54100" y="1715869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Reproductive tissue</a:t>
            </a:r>
            <a:r>
              <a:rPr lang="en-US" sz="2400" i="1" dirty="0" smtClean="0"/>
              <a:t>: low </a:t>
            </a:r>
            <a:r>
              <a:rPr lang="en-US" sz="2400" i="1" dirty="0"/>
              <a:t>quality stock plant </a:t>
            </a:r>
            <a:r>
              <a:rPr lang="en-US" sz="2400" i="1" dirty="0" smtClean="0">
                <a:sym typeface="Wingdings"/>
              </a:rPr>
              <a:t> l</a:t>
            </a:r>
            <a:r>
              <a:rPr lang="en-US" sz="2400" i="1" dirty="0" smtClean="0"/>
              <a:t>ow </a:t>
            </a:r>
            <a:r>
              <a:rPr lang="en-US" sz="2400" i="1" dirty="0"/>
              <a:t>quality cuttings </a:t>
            </a:r>
            <a:r>
              <a:rPr lang="en-US" sz="2400" i="1" dirty="0">
                <a:sym typeface="Wingdings"/>
              </a:rPr>
              <a:t> low rooting %</a:t>
            </a:r>
            <a:endParaRPr lang="en-US" sz="2400" i="1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88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Box Experiment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" r="829"/>
          <a:stretch/>
        </p:blipFill>
        <p:spPr>
          <a:xfrm>
            <a:off x="381000" y="1820671"/>
            <a:ext cx="3276600" cy="4407408"/>
          </a:xfrm>
          <a:ln>
            <a:solidFill>
              <a:srgbClr val="000000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Research</a:t>
            </a:r>
            <a:endParaRPr lang="en-US" dirty="0"/>
          </a:p>
        </p:txBody>
      </p:sp>
      <p:sp>
        <p:nvSpPr>
          <p:cNvPr id="7" name="Donut 6"/>
          <p:cNvSpPr/>
          <p:nvPr/>
        </p:nvSpPr>
        <p:spPr>
          <a:xfrm>
            <a:off x="0" y="1727200"/>
            <a:ext cx="2006600" cy="2019300"/>
          </a:xfrm>
          <a:prstGeom prst="donut">
            <a:avLst>
              <a:gd name="adj" fmla="val 299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Content Placeholder 3" descr="DSC_0040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9" r="2680"/>
          <a:stretch/>
        </p:blipFill>
        <p:spPr>
          <a:xfrm rot="5400000">
            <a:off x="4759089" y="2224908"/>
            <a:ext cx="4407408" cy="3598934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9" name="Right Arrow 8"/>
          <p:cNvSpPr/>
          <p:nvPr/>
        </p:nvSpPr>
        <p:spPr>
          <a:xfrm>
            <a:off x="3390900" y="3365500"/>
            <a:ext cx="2184908" cy="10307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2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803401"/>
            <a:ext cx="4040188" cy="4322762"/>
          </a:xfrm>
        </p:spPr>
        <p:txBody>
          <a:bodyPr/>
          <a:lstStyle/>
          <a:p>
            <a:r>
              <a:rPr lang="en-US" dirty="0"/>
              <a:t>15 plants in each </a:t>
            </a:r>
            <a:r>
              <a:rPr lang="en-US" dirty="0" smtClean="0"/>
              <a:t>treatment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645025" y="1803401"/>
            <a:ext cx="4041775" cy="432276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Control </a:t>
            </a:r>
          </a:p>
          <a:p>
            <a:pPr lvl="1"/>
            <a:r>
              <a:rPr lang="en-US" dirty="0"/>
              <a:t>‘Normal’ greenhouse </a:t>
            </a:r>
            <a:r>
              <a:rPr lang="en-US" dirty="0" smtClean="0"/>
              <a:t>conditions</a:t>
            </a:r>
          </a:p>
          <a:p>
            <a:pPr lvl="2"/>
            <a:r>
              <a:rPr lang="en-US" dirty="0" smtClean="0"/>
              <a:t>~10 hours - ~11.5 hours</a:t>
            </a:r>
          </a:p>
          <a:p>
            <a:pPr lvl="1"/>
            <a:r>
              <a:rPr lang="en-US" dirty="0" smtClean="0"/>
              <a:t>Night </a:t>
            </a:r>
            <a:r>
              <a:rPr lang="en-US" dirty="0"/>
              <a:t>- 65°</a:t>
            </a:r>
            <a:r>
              <a:rPr lang="en-US" dirty="0" smtClean="0"/>
              <a:t>F</a:t>
            </a:r>
          </a:p>
          <a:p>
            <a:pPr lvl="1"/>
            <a:r>
              <a:rPr lang="en-US" dirty="0" smtClean="0"/>
              <a:t>Day </a:t>
            </a:r>
            <a:r>
              <a:rPr lang="en-US" dirty="0"/>
              <a:t>– 73°F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Grow </a:t>
            </a:r>
            <a:r>
              <a:rPr lang="en-US" dirty="0"/>
              <a:t>Tent 1</a:t>
            </a:r>
          </a:p>
          <a:p>
            <a:pPr lvl="1"/>
            <a:r>
              <a:rPr lang="en-US" dirty="0" smtClean="0"/>
              <a:t>14:10</a:t>
            </a:r>
          </a:p>
          <a:p>
            <a:pPr lvl="1"/>
            <a:r>
              <a:rPr lang="en-US" dirty="0" smtClean="0"/>
              <a:t>Night </a:t>
            </a:r>
            <a:r>
              <a:rPr lang="en-US" dirty="0"/>
              <a:t>~65°F</a:t>
            </a:r>
          </a:p>
          <a:p>
            <a:pPr lvl="1"/>
            <a:r>
              <a:rPr lang="en-US" dirty="0"/>
              <a:t>Day ~80°F</a:t>
            </a:r>
          </a:p>
          <a:p>
            <a:endParaRPr lang="en-US" dirty="0"/>
          </a:p>
          <a:p>
            <a:r>
              <a:rPr lang="en-US" dirty="0"/>
              <a:t>Grow Tent 2</a:t>
            </a:r>
          </a:p>
          <a:p>
            <a:pPr lvl="1"/>
            <a:r>
              <a:rPr lang="en-US" dirty="0"/>
              <a:t>16:8</a:t>
            </a:r>
          </a:p>
          <a:p>
            <a:pPr lvl="1"/>
            <a:r>
              <a:rPr lang="en-US" dirty="0" smtClean="0"/>
              <a:t>Night </a:t>
            </a:r>
            <a:r>
              <a:rPr lang="en-US" dirty="0"/>
              <a:t>~65°F</a:t>
            </a:r>
          </a:p>
          <a:p>
            <a:pPr lvl="1"/>
            <a:r>
              <a:rPr lang="en-US" dirty="0"/>
              <a:t>Day </a:t>
            </a:r>
            <a:r>
              <a:rPr lang="en-US" dirty="0" smtClean="0"/>
              <a:t>~78°</a:t>
            </a:r>
            <a:r>
              <a:rPr lang="en-US" dirty="0"/>
              <a:t>F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xperimental design</a:t>
            </a:r>
            <a:endParaRPr lang="en-US" dirty="0"/>
          </a:p>
        </p:txBody>
      </p:sp>
      <p:pic>
        <p:nvPicPr>
          <p:cNvPr id="7" name="Picture 6" descr="Zauschneria photoperio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0" y="3725432"/>
            <a:ext cx="1871068" cy="281760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Picture 7" descr="Zausch control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2690159"/>
            <a:ext cx="1892300" cy="2849581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10" name="Straight Connector 9"/>
          <p:cNvCxnSpPr/>
          <p:nvPr/>
        </p:nvCxnSpPr>
        <p:spPr>
          <a:xfrm>
            <a:off x="4645025" y="1803401"/>
            <a:ext cx="0" cy="13969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425700" y="2425700"/>
            <a:ext cx="2219325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645025" y="3416300"/>
            <a:ext cx="0" cy="270986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296768" y="4495800"/>
            <a:ext cx="348257" cy="1905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563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Design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845131419"/>
              </p:ext>
            </p:extLst>
          </p:nvPr>
        </p:nvGraphicFramePr>
        <p:xfrm>
          <a:off x="1524000" y="1930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188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Materials: Photoperiod </a:t>
            </a:r>
            <a:endParaRPr lang="en-US" dirty="0"/>
          </a:p>
        </p:txBody>
      </p:sp>
      <p:pic>
        <p:nvPicPr>
          <p:cNvPr id="4" name="Content Placeholder 3" descr="DSC_0040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9" r="2680"/>
          <a:stretch/>
        </p:blipFill>
        <p:spPr>
          <a:xfrm rot="5400000">
            <a:off x="-14847" y="2224650"/>
            <a:ext cx="4315930" cy="3524236"/>
          </a:xfrm>
          <a:ln>
            <a:solidFill>
              <a:srgbClr val="000000"/>
            </a:solidFill>
          </a:ln>
        </p:spPr>
      </p:pic>
      <p:pic>
        <p:nvPicPr>
          <p:cNvPr id="5" name="Picture 4" descr="Grow Tents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14"/>
          <a:stretch/>
        </p:blipFill>
        <p:spPr>
          <a:xfrm>
            <a:off x="4456960" y="1828803"/>
            <a:ext cx="4305300" cy="431593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79253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Materials: </a:t>
            </a:r>
            <a:r>
              <a:rPr lang="en-US" dirty="0"/>
              <a:t>Photoperiod</a:t>
            </a:r>
          </a:p>
        </p:txBody>
      </p:sp>
      <p:pic>
        <p:nvPicPr>
          <p:cNvPr id="4" name="Content Placeholder 3" descr="Scutellaria scordifolia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" r="1596"/>
          <a:stretch/>
        </p:blipFill>
        <p:spPr>
          <a:xfrm>
            <a:off x="6473619" y="1925320"/>
            <a:ext cx="2288641" cy="232917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Picture 4" descr="zauschneria_orange_carpet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0" y="4470399"/>
            <a:ext cx="3110760" cy="207026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79400" y="1925320"/>
            <a:ext cx="59182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i="1" dirty="0" err="1" smtClean="0">
                <a:solidFill>
                  <a:srgbClr val="000000"/>
                </a:solidFill>
              </a:rPr>
              <a:t>Scutellaria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scordifolia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‘Pat Hayward’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Problematic for growers and research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Constant flowering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Continuation on preliminary research</a:t>
            </a:r>
          </a:p>
          <a:p>
            <a:pPr lvl="1"/>
            <a:endParaRPr lang="en-US" sz="2000" dirty="0" smtClean="0">
              <a:solidFill>
                <a:schemeClr val="tx2"/>
              </a:solidFill>
            </a:endParaRPr>
          </a:p>
          <a:p>
            <a:pPr lvl="1"/>
            <a:endParaRPr lang="en-US" sz="2000" dirty="0">
              <a:solidFill>
                <a:schemeClr val="tx2"/>
              </a:solidFill>
            </a:endParaRPr>
          </a:p>
          <a:p>
            <a:pPr lvl="1"/>
            <a:endParaRPr lang="en-US" sz="2000" dirty="0" smtClean="0">
              <a:solidFill>
                <a:schemeClr val="tx2"/>
              </a:solidFill>
            </a:endParaRPr>
          </a:p>
          <a:p>
            <a:pPr lvl="1"/>
            <a:endParaRPr lang="en-US" sz="2000" dirty="0" smtClean="0">
              <a:solidFill>
                <a:schemeClr val="tx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i="1" dirty="0" err="1" smtClean="0">
                <a:solidFill>
                  <a:srgbClr val="000000"/>
                </a:solidFill>
              </a:rPr>
              <a:t>Zauschneria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garettii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‘PWWG01S’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Problematic for growers and research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Constant flowering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157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Materials: Photoperiod</a:t>
            </a:r>
            <a:endParaRPr lang="en-US" dirty="0"/>
          </a:p>
        </p:txBody>
      </p:sp>
      <p:pic>
        <p:nvPicPr>
          <p:cNvPr id="4" name="Content Placeholder 3" descr="LED LIGHT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2" r="12884" b="73019"/>
          <a:stretch/>
        </p:blipFill>
        <p:spPr>
          <a:xfrm>
            <a:off x="3035300" y="1739901"/>
            <a:ext cx="5802122" cy="26923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LED lighting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53120"/>
            <a:ext cx="4076701" cy="337150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03200" y="1739901"/>
            <a:ext cx="26797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676A55"/>
                </a:solidFill>
              </a:rPr>
              <a:t>Phillips LED Lights</a:t>
            </a:r>
          </a:p>
          <a:p>
            <a:pPr marL="742950" lvl="2" indent="-285750">
              <a:buFont typeface="Arial"/>
              <a:buChar char="•"/>
            </a:pPr>
            <a:r>
              <a:rPr lang="en-US" sz="2000" u="sng" dirty="0">
                <a:solidFill>
                  <a:srgbClr val="676A55"/>
                </a:solidFill>
              </a:rPr>
              <a:t>DR</a:t>
            </a:r>
            <a:r>
              <a:rPr lang="en-US" sz="2000" dirty="0">
                <a:solidFill>
                  <a:srgbClr val="676A55"/>
                </a:solidFill>
              </a:rPr>
              <a:t>/</a:t>
            </a:r>
            <a:r>
              <a:rPr lang="en-US" sz="2000" u="sng" dirty="0">
                <a:solidFill>
                  <a:srgbClr val="676A55"/>
                </a:solidFill>
              </a:rPr>
              <a:t>W</a:t>
            </a:r>
            <a:r>
              <a:rPr lang="en-US" sz="2000" dirty="0">
                <a:solidFill>
                  <a:srgbClr val="676A55"/>
                </a:solidFill>
              </a:rPr>
              <a:t> MB 200-</a:t>
            </a:r>
            <a:r>
              <a:rPr lang="en-US" sz="2000" dirty="0" smtClean="0">
                <a:solidFill>
                  <a:srgbClr val="676A55"/>
                </a:solidFill>
              </a:rPr>
              <a:t>400V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00" y="4699000"/>
            <a:ext cx="41902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2" indent="-285750">
              <a:buFont typeface="Arial"/>
              <a:buChar char="•"/>
            </a:pPr>
            <a:r>
              <a:rPr lang="en-US" sz="2000" dirty="0">
                <a:solidFill>
                  <a:srgbClr val="676A55"/>
                </a:solidFill>
              </a:rPr>
              <a:t>High output </a:t>
            </a:r>
            <a:r>
              <a:rPr lang="en-US" sz="2000" u="sng" dirty="0">
                <a:solidFill>
                  <a:srgbClr val="676A55"/>
                </a:solidFill>
              </a:rPr>
              <a:t>D</a:t>
            </a:r>
            <a:r>
              <a:rPr lang="en-US" sz="2000" dirty="0">
                <a:solidFill>
                  <a:srgbClr val="676A55"/>
                </a:solidFill>
              </a:rPr>
              <a:t>eep </a:t>
            </a:r>
            <a:r>
              <a:rPr lang="en-US" sz="2000" u="sng" dirty="0">
                <a:solidFill>
                  <a:srgbClr val="676A55"/>
                </a:solidFill>
              </a:rPr>
              <a:t>R</a:t>
            </a:r>
            <a:r>
              <a:rPr lang="en-US" sz="2000" dirty="0">
                <a:solidFill>
                  <a:srgbClr val="676A55"/>
                </a:solidFill>
              </a:rPr>
              <a:t>ed </a:t>
            </a:r>
            <a:r>
              <a:rPr lang="en-US" sz="2000" u="sng" dirty="0">
                <a:solidFill>
                  <a:srgbClr val="676A55"/>
                </a:solidFill>
              </a:rPr>
              <a:t>W</a:t>
            </a:r>
            <a:r>
              <a:rPr lang="en-US" sz="2000" dirty="0">
                <a:solidFill>
                  <a:srgbClr val="676A55"/>
                </a:solidFill>
              </a:rPr>
              <a:t>hite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27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Materials: Photoperiod</a:t>
            </a:r>
            <a:endParaRPr lang="en-US" dirty="0"/>
          </a:p>
        </p:txBody>
      </p:sp>
      <p:pic>
        <p:nvPicPr>
          <p:cNvPr id="5" name="Content Placeholder 4" descr="licor spectrometer.pn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8" r="4464"/>
          <a:stretch/>
        </p:blipFill>
        <p:spPr>
          <a:xfrm>
            <a:off x="381000" y="1750530"/>
            <a:ext cx="1828800" cy="297965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463800" y="1750530"/>
            <a:ext cx="2806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LI-COR spectrometer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673605"/>
              </p:ext>
            </p:extLst>
          </p:nvPr>
        </p:nvGraphicFramePr>
        <p:xfrm>
          <a:off x="2604723" y="2553412"/>
          <a:ext cx="6157537" cy="2214877"/>
        </p:xfrm>
        <a:graphic>
          <a:graphicData uri="http://schemas.openxmlformats.org/drawingml/2006/table">
            <a:tbl>
              <a:tblPr/>
              <a:tblGrid>
                <a:gridCol w="1454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1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0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09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641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Initial Spectrometer Data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4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Light Quality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 Dark 10 Light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 Dark 8 Light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Control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4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356.77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394.81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43.65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4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4.36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4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R:FR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81.82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92.79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4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PPFD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424.69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468.74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117.41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4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PFD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429.04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473.00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148.41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" y="5029200"/>
            <a:ext cx="8381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Total PPFD in the grow tents is within 50 micro moles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800000"/>
                </a:solidFill>
              </a:rPr>
              <a:t>Red</a:t>
            </a:r>
            <a:r>
              <a:rPr lang="en-US" dirty="0" smtClean="0"/>
              <a:t> to </a:t>
            </a:r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ar red </a:t>
            </a:r>
            <a:r>
              <a:rPr lang="en-US" dirty="0" smtClean="0"/>
              <a:t>ratio is HIGH in the grow tents and LOW in the control</a:t>
            </a:r>
            <a:endParaRPr lang="en-US" dirty="0"/>
          </a:p>
        </p:txBody>
      </p:sp>
      <p:sp>
        <p:nvSpPr>
          <p:cNvPr id="9" name="Frame 8"/>
          <p:cNvSpPr/>
          <p:nvPr/>
        </p:nvSpPr>
        <p:spPr>
          <a:xfrm>
            <a:off x="2463800" y="3784600"/>
            <a:ext cx="6450860" cy="736600"/>
          </a:xfrm>
          <a:prstGeom prst="frame">
            <a:avLst>
              <a:gd name="adj1" fmla="val 862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68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Materials: Photoperiod</a:t>
            </a:r>
            <a:endParaRPr lang="en-US" dirty="0"/>
          </a:p>
        </p:txBody>
      </p:sp>
      <p:pic>
        <p:nvPicPr>
          <p:cNvPr id="9" name="Picture 8" descr="Digital timer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6" r="21939"/>
          <a:stretch/>
        </p:blipFill>
        <p:spPr>
          <a:xfrm>
            <a:off x="6575277" y="2794078"/>
            <a:ext cx="1580664" cy="251878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3" name="Picture 12" descr="pindstrup-logo_2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252" y="1932569"/>
            <a:ext cx="2657008" cy="47826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5" name="Content Placeholder 14" descr="14-4-14 GREENCARE ON TOP.pdf"/>
          <p:cNvPicPr>
            <a:picLocks noGrp="1" noChangeAspect="1"/>
          </p:cNvPicPr>
          <p:nvPr>
            <p:ph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3" r="564"/>
          <a:stretch/>
        </p:blipFill>
        <p:spPr>
          <a:xfrm>
            <a:off x="337995" y="1719263"/>
            <a:ext cx="5633546" cy="4325937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576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Select</a:t>
            </a:r>
            <a:r>
              <a:rPr lang="en-US" baseline="30000" dirty="0" smtClean="0"/>
              <a:t>®</a:t>
            </a:r>
            <a:r>
              <a:rPr lang="en-US" dirty="0" smtClean="0"/>
              <a:t> Research @CSU</a:t>
            </a:r>
            <a:endParaRPr lang="en-US" dirty="0"/>
          </a:p>
        </p:txBody>
      </p:sp>
      <p:pic>
        <p:nvPicPr>
          <p:cNvPr id="4" name="Content Placeholder 3" descr="Plant select logo.pn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" r="759"/>
          <a:stretch/>
        </p:blipFill>
        <p:spPr>
          <a:xfrm>
            <a:off x="6362700" y="3794759"/>
            <a:ext cx="2120900" cy="155447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54000" y="1943100"/>
            <a:ext cx="8508260" cy="8309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accent1"/>
                </a:solidFill>
              </a:rPr>
              <a:t>“Plant Select’s goal is to create smart plant choices for a new American Landscape inspired by the Rocky Mountain Region”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2997200"/>
            <a:ext cx="5664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676A55"/>
                </a:solidFill>
              </a:rPr>
              <a:t>Plant Select</a:t>
            </a:r>
            <a:r>
              <a:rPr lang="en-US" baseline="30000" dirty="0">
                <a:solidFill>
                  <a:srgbClr val="676A55"/>
                </a:solidFill>
              </a:rPr>
              <a:t>®</a:t>
            </a:r>
            <a:r>
              <a:rPr lang="en-US" dirty="0" smtClean="0">
                <a:solidFill>
                  <a:srgbClr val="676A55"/>
                </a:solidFill>
              </a:rPr>
              <a:t> is a collaboration between CSU, Denver Botanic Garden, and professional horticulturists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676A55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676A55"/>
                </a:solidFill>
              </a:rPr>
              <a:t>CSU conducts research on new introductions into the Plant </a:t>
            </a:r>
            <a:r>
              <a:rPr lang="en-US" dirty="0">
                <a:solidFill>
                  <a:srgbClr val="676A55"/>
                </a:solidFill>
              </a:rPr>
              <a:t>Select</a:t>
            </a:r>
            <a:r>
              <a:rPr lang="en-US" baseline="30000" dirty="0">
                <a:solidFill>
                  <a:srgbClr val="676A55"/>
                </a:solidFill>
              </a:rPr>
              <a:t>®</a:t>
            </a:r>
            <a:r>
              <a:rPr lang="en-US" dirty="0">
                <a:solidFill>
                  <a:srgbClr val="676A55"/>
                </a:solidFill>
              </a:rPr>
              <a:t> </a:t>
            </a:r>
            <a:r>
              <a:rPr lang="en-US" dirty="0" smtClean="0">
                <a:solidFill>
                  <a:srgbClr val="676A55"/>
                </a:solidFill>
              </a:rPr>
              <a:t>program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rgbClr val="676A55"/>
                </a:solidFill>
              </a:rPr>
              <a:t>Problems growers may be having</a:t>
            </a:r>
          </a:p>
          <a:p>
            <a:pPr marL="742950" lvl="1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i="1" dirty="0" err="1"/>
              <a:t>Scutellaria</a:t>
            </a:r>
            <a:r>
              <a:rPr lang="en-US" i="1" dirty="0"/>
              <a:t> </a:t>
            </a:r>
            <a:r>
              <a:rPr lang="en-US" i="1" dirty="0" err="1"/>
              <a:t>scordifolia</a:t>
            </a:r>
            <a:r>
              <a:rPr lang="en-US" i="1" dirty="0"/>
              <a:t> </a:t>
            </a:r>
            <a:r>
              <a:rPr lang="en-US" dirty="0"/>
              <a:t>‘Pat </a:t>
            </a:r>
            <a:r>
              <a:rPr lang="en-US" dirty="0" smtClean="0"/>
              <a:t>Hayward’</a:t>
            </a:r>
          </a:p>
          <a:p>
            <a:pPr marL="285750" indent="-285750">
              <a:buFont typeface="Arial"/>
              <a:buChar char="•"/>
            </a:pPr>
            <a:r>
              <a:rPr lang="en-US" i="1" dirty="0" err="1" smtClean="0"/>
              <a:t>Zauschneria</a:t>
            </a:r>
            <a:r>
              <a:rPr lang="en-US" i="1" dirty="0" smtClean="0"/>
              <a:t> </a:t>
            </a:r>
            <a:r>
              <a:rPr lang="en-US" i="1" dirty="0" err="1"/>
              <a:t>garettii</a:t>
            </a:r>
            <a:r>
              <a:rPr lang="en-US" i="1" dirty="0"/>
              <a:t> </a:t>
            </a:r>
            <a:r>
              <a:rPr lang="en-US" dirty="0"/>
              <a:t>‘</a:t>
            </a:r>
            <a:r>
              <a:rPr lang="en-US" dirty="0" smtClean="0"/>
              <a:t>PWWG01S’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Photoperiod determination of these perennials may be the solution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24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iffy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25" b="-10425"/>
          <a:stretch>
            <a:fillRect/>
          </a:stretch>
        </p:blipFill>
        <p:spPr>
          <a:xfrm>
            <a:off x="6247660" y="1734687"/>
            <a:ext cx="2514600" cy="131807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Materials: Propagation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734687"/>
            <a:ext cx="5638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Dip n’ Grow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Jiffy 72 plug trays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Mist </a:t>
            </a:r>
            <a:r>
              <a:rPr lang="en-US" sz="2000" dirty="0" smtClean="0">
                <a:solidFill>
                  <a:schemeClr val="tx2"/>
                </a:solidFill>
              </a:rPr>
              <a:t>bench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Overhead 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smtClean="0">
                <a:solidFill>
                  <a:schemeClr val="tx2"/>
                </a:solidFill>
              </a:rPr>
              <a:t>     misters</a:t>
            </a:r>
          </a:p>
          <a:p>
            <a:endParaRPr lang="en-US" sz="2000" dirty="0">
              <a:solidFill>
                <a:schemeClr val="tx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Heating mats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527E56"/>
              </a:solidFill>
            </a:endParaRPr>
          </a:p>
        </p:txBody>
      </p:sp>
      <p:pic>
        <p:nvPicPr>
          <p:cNvPr id="8" name="Picture 7" descr="Dip n grow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1" t="7235" r="20525" b="4995"/>
          <a:stretch/>
        </p:blipFill>
        <p:spPr>
          <a:xfrm>
            <a:off x="2927280" y="3859735"/>
            <a:ext cx="1578352" cy="269754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Picture 8" descr="pr-hmr_1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7" t="16218" r="24000" b="12333"/>
          <a:stretch/>
        </p:blipFill>
        <p:spPr>
          <a:xfrm>
            <a:off x="2927280" y="1734687"/>
            <a:ext cx="1562100" cy="198124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0" name="Picture 9" descr="A picture containing indoor, umbrella, table, hanging&#10;&#10;Description automatically generated">
            <a:extLst>
              <a:ext uri="{FF2B5EF4-FFF2-40B4-BE49-F238E27FC236}">
                <a16:creationId xmlns:a16="http://schemas.microsoft.com/office/drawing/2014/main" id="{60F7B844-7436-5F49-BDCE-68CDF81D13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5199" y="3091404"/>
            <a:ext cx="3987061" cy="3465877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54945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Initial heights and </a:t>
            </a:r>
            <a:r>
              <a:rPr lang="en-US" sz="2400" dirty="0" smtClean="0"/>
              <a:t>widths</a:t>
            </a:r>
          </a:p>
          <a:p>
            <a:endParaRPr lang="en-US" sz="2400" dirty="0" smtClean="0"/>
          </a:p>
          <a:p>
            <a:r>
              <a:rPr lang="en-US" sz="2400" dirty="0" smtClean="0"/>
              <a:t>Initial Spectrometer readings</a:t>
            </a:r>
          </a:p>
          <a:p>
            <a:endParaRPr lang="en-US" sz="2400" dirty="0"/>
          </a:p>
          <a:p>
            <a:r>
              <a:rPr lang="en-US" sz="2400" dirty="0"/>
              <a:t>Weekly temperature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Weekly visible assessment</a:t>
            </a:r>
          </a:p>
          <a:p>
            <a:pPr lvl="1"/>
            <a:r>
              <a:rPr lang="en-US" sz="2000" dirty="0"/>
              <a:t>No reproductive tissue</a:t>
            </a:r>
          </a:p>
          <a:p>
            <a:pPr lvl="1"/>
            <a:r>
              <a:rPr lang="en-US" sz="2000" dirty="0"/>
              <a:t>Presence of buds</a:t>
            </a:r>
          </a:p>
          <a:p>
            <a:pPr lvl="1"/>
            <a:r>
              <a:rPr lang="en-US" sz="2000" dirty="0"/>
              <a:t>Presence of flowers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collection: initial</a:t>
            </a:r>
            <a:endParaRPr lang="en-US" dirty="0"/>
          </a:p>
        </p:txBody>
      </p:sp>
      <p:pic>
        <p:nvPicPr>
          <p:cNvPr id="5" name="Picture 4" descr="Bud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900" y="1884172"/>
            <a:ext cx="3457575" cy="4610100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3644900" y="3670300"/>
            <a:ext cx="3378200" cy="17399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99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828801"/>
            <a:ext cx="4040188" cy="4297362"/>
          </a:xfrm>
        </p:spPr>
        <p:txBody>
          <a:bodyPr>
            <a:normAutofit/>
          </a:bodyPr>
          <a:lstStyle/>
          <a:p>
            <a:r>
              <a:rPr lang="en-US" dirty="0"/>
              <a:t>Final heights and </a:t>
            </a:r>
            <a:r>
              <a:rPr lang="en-US" dirty="0" smtClean="0"/>
              <a:t>widths</a:t>
            </a:r>
          </a:p>
          <a:p>
            <a:endParaRPr lang="en-US" dirty="0"/>
          </a:p>
          <a:p>
            <a:r>
              <a:rPr lang="en-US" dirty="0"/>
              <a:t>Final </a:t>
            </a:r>
            <a:r>
              <a:rPr lang="en-US" dirty="0" smtClean="0"/>
              <a:t>spectrometer readings</a:t>
            </a:r>
          </a:p>
          <a:p>
            <a:endParaRPr lang="en-US" dirty="0"/>
          </a:p>
          <a:p>
            <a:r>
              <a:rPr lang="en-US" dirty="0" smtClean="0"/>
              <a:t>Final </a:t>
            </a:r>
            <a:r>
              <a:rPr lang="en-US" dirty="0"/>
              <a:t>root grade</a:t>
            </a:r>
          </a:p>
          <a:p>
            <a:pPr lvl="1"/>
            <a:r>
              <a:rPr lang="en-US" dirty="0"/>
              <a:t>1-</a:t>
            </a:r>
            <a:r>
              <a:rPr lang="en-US" dirty="0" smtClean="0"/>
              <a:t>5</a:t>
            </a:r>
          </a:p>
          <a:p>
            <a:pPr lvl="1"/>
            <a:endParaRPr lang="en-US" dirty="0"/>
          </a:p>
          <a:p>
            <a:r>
              <a:rPr lang="en-US" dirty="0"/>
              <a:t>Soil analysis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/>
              <a:t>Propagation</a:t>
            </a:r>
            <a:endParaRPr lang="en-US" sz="2800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Weekly rooting data</a:t>
            </a:r>
          </a:p>
          <a:p>
            <a:pPr lvl="1"/>
            <a:r>
              <a:rPr lang="en-US" dirty="0" smtClean="0"/>
              <a:t>Count visible roots</a:t>
            </a:r>
          </a:p>
          <a:p>
            <a:pPr lvl="1"/>
            <a:r>
              <a:rPr lang="en-US" dirty="0" smtClean="0"/>
              <a:t>Goal is </a:t>
            </a:r>
            <a:r>
              <a:rPr lang="en-US" dirty="0" smtClean="0">
                <a:solidFill>
                  <a:schemeClr val="tx1"/>
                </a:solidFill>
              </a:rPr>
              <a:t>90% rooting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Collection: Final</a:t>
            </a:r>
            <a:endParaRPr lang="en-US" dirty="0"/>
          </a:p>
        </p:txBody>
      </p:sp>
      <p:sp>
        <p:nvSpPr>
          <p:cNvPr id="8" name="Frame 7"/>
          <p:cNvSpPr/>
          <p:nvPr/>
        </p:nvSpPr>
        <p:spPr>
          <a:xfrm>
            <a:off x="4497388" y="1722438"/>
            <a:ext cx="4264872" cy="2049462"/>
          </a:xfrm>
          <a:prstGeom prst="frame">
            <a:avLst>
              <a:gd name="adj1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14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Varying temperatures</a:t>
            </a:r>
          </a:p>
          <a:p>
            <a:pPr lvl="1"/>
            <a:r>
              <a:rPr lang="en-US" dirty="0" smtClean="0"/>
              <a:t>Grow tents tend to be hotter than the greenhouse</a:t>
            </a:r>
          </a:p>
          <a:p>
            <a:pPr lvl="1"/>
            <a:r>
              <a:rPr lang="en-US" dirty="0" smtClean="0"/>
              <a:t>Green house temp increase =&gt; Increase in the grow tent temp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Difference in light quantity and quality</a:t>
            </a:r>
          </a:p>
          <a:p>
            <a:pPr lvl="1"/>
            <a:r>
              <a:rPr lang="en-US" dirty="0" smtClean="0"/>
              <a:t>In the control: </a:t>
            </a:r>
            <a:r>
              <a:rPr lang="en-US" dirty="0" smtClean="0">
                <a:solidFill>
                  <a:srgbClr val="FF0000"/>
                </a:solidFill>
              </a:rPr>
              <a:t>Low red: far red</a:t>
            </a:r>
          </a:p>
          <a:p>
            <a:pPr lvl="1"/>
            <a:r>
              <a:rPr lang="en-US" dirty="0" smtClean="0"/>
              <a:t>In the grow tents: </a:t>
            </a:r>
            <a:r>
              <a:rPr lang="en-US" dirty="0" smtClean="0">
                <a:solidFill>
                  <a:srgbClr val="800000"/>
                </a:solidFill>
              </a:rPr>
              <a:t>High red: far red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points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627661"/>
              </p:ext>
            </p:extLst>
          </p:nvPr>
        </p:nvGraphicFramePr>
        <p:xfrm>
          <a:off x="1346200" y="4343402"/>
          <a:ext cx="5892800" cy="1927541"/>
        </p:xfrm>
        <a:graphic>
          <a:graphicData uri="http://schemas.openxmlformats.org/drawingml/2006/table">
            <a:tbl>
              <a:tblPr/>
              <a:tblGrid>
                <a:gridCol w="1392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8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1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98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536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Initial Spectrometer Data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36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Light Quality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 Dark 10 Light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 Dark 8 Light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Control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36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356.77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394.81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43.65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36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4.36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36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R:FR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81.82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92.79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36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PPFD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424.69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468.74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117.41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36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PFD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429.04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473.00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148.41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Donut 8"/>
          <p:cNvSpPr/>
          <p:nvPr/>
        </p:nvSpPr>
        <p:spPr>
          <a:xfrm>
            <a:off x="3873500" y="5334000"/>
            <a:ext cx="596900" cy="520700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5359400" y="5353050"/>
            <a:ext cx="596900" cy="520700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6769100" y="5378450"/>
            <a:ext cx="596900" cy="520700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87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Repeat</a:t>
            </a:r>
            <a:r>
              <a:rPr lang="en-US" dirty="0"/>
              <a:t> of Experiment #</a:t>
            </a:r>
            <a:r>
              <a:rPr lang="en-US" dirty="0" smtClean="0"/>
              <a:t>1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16:8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14:10</a:t>
            </a:r>
          </a:p>
          <a:p>
            <a:pPr lvl="1"/>
            <a:r>
              <a:rPr lang="en-US" dirty="0" smtClean="0"/>
              <a:t>Control</a:t>
            </a:r>
          </a:p>
          <a:p>
            <a:pPr lvl="2"/>
            <a:r>
              <a:rPr lang="en-US" dirty="0" smtClean="0"/>
              <a:t>~11.5-12.5 hours</a:t>
            </a:r>
          </a:p>
          <a:p>
            <a:endParaRPr lang="en-US" dirty="0"/>
          </a:p>
          <a:p>
            <a:r>
              <a:rPr lang="en-US" dirty="0"/>
              <a:t>If photoperiod is not determined – additional photoperiods will be </a:t>
            </a:r>
            <a:r>
              <a:rPr lang="en-US" dirty="0" smtClean="0"/>
              <a:t>tested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12:12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10:14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9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Expand research to additional Plant Select</a:t>
            </a:r>
            <a:r>
              <a:rPr lang="en-US" baseline="30000" dirty="0" smtClean="0"/>
              <a:t>®</a:t>
            </a:r>
            <a:r>
              <a:rPr lang="en-US" dirty="0" smtClean="0"/>
              <a:t> perennials</a:t>
            </a:r>
          </a:p>
          <a:p>
            <a:pPr marL="45720" indent="0">
              <a:buNone/>
            </a:pPr>
            <a:r>
              <a:rPr lang="en-US" dirty="0" smtClean="0"/>
              <a:t> </a:t>
            </a:r>
          </a:p>
          <a:p>
            <a:pPr lvl="1"/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Salvia 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</a:rPr>
              <a:t>greggi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‘Furman’s Red’</a:t>
            </a:r>
          </a:p>
          <a:p>
            <a:pPr lvl="1"/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Salvia 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</a:rPr>
              <a:t>greggi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‘Wild Thing’</a:t>
            </a:r>
          </a:p>
          <a:p>
            <a:pPr lvl="1"/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</a:rPr>
              <a:t>Diascia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‘Coral Canyon’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Research</a:t>
            </a:r>
            <a:endParaRPr lang="en-US" dirty="0"/>
          </a:p>
        </p:txBody>
      </p:sp>
      <p:pic>
        <p:nvPicPr>
          <p:cNvPr id="5" name="Picture 4" descr="Salvia furmans red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60800"/>
            <a:ext cx="1689100" cy="253826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 descr="Savlia wind thing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17"/>
          <a:stretch/>
        </p:blipFill>
        <p:spPr>
          <a:xfrm>
            <a:off x="2538440" y="3860800"/>
            <a:ext cx="2363760" cy="253826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Picture 6" descr="Diascia coral canyon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239" y="3860800"/>
            <a:ext cx="3384354" cy="253826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Picture 7" descr="Gulley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80" y="2480564"/>
            <a:ext cx="2199640" cy="109982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85798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57400" y="1700784"/>
            <a:ext cx="5041900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676A55"/>
                </a:solidFill>
              </a:rPr>
              <a:t>Dr</a:t>
            </a:r>
            <a:r>
              <a:rPr lang="en-US" dirty="0">
                <a:solidFill>
                  <a:srgbClr val="676A55"/>
                </a:solidFill>
              </a:rPr>
              <a:t>. James </a:t>
            </a:r>
            <a:r>
              <a:rPr lang="en-US" dirty="0" err="1" smtClean="0">
                <a:solidFill>
                  <a:srgbClr val="676A55"/>
                </a:solidFill>
              </a:rPr>
              <a:t>Klett</a:t>
            </a:r>
            <a:endParaRPr lang="en-US" dirty="0" smtClean="0">
              <a:solidFill>
                <a:srgbClr val="676A55"/>
              </a:solidFill>
            </a:endParaRPr>
          </a:p>
          <a:p>
            <a:pPr algn="ctr"/>
            <a:endParaRPr lang="en-US" dirty="0">
              <a:solidFill>
                <a:srgbClr val="676A55"/>
              </a:solidFill>
            </a:endParaRPr>
          </a:p>
          <a:p>
            <a:pPr algn="ctr"/>
            <a:r>
              <a:rPr lang="en-US" dirty="0" smtClean="0">
                <a:solidFill>
                  <a:srgbClr val="676A55"/>
                </a:solidFill>
              </a:rPr>
              <a:t>Dr</a:t>
            </a:r>
            <a:r>
              <a:rPr lang="en-US" dirty="0">
                <a:solidFill>
                  <a:srgbClr val="676A55"/>
                </a:solidFill>
              </a:rPr>
              <a:t>. Joshua </a:t>
            </a:r>
            <a:r>
              <a:rPr lang="en-US" dirty="0" smtClean="0">
                <a:solidFill>
                  <a:srgbClr val="676A55"/>
                </a:solidFill>
              </a:rPr>
              <a:t>Craver</a:t>
            </a:r>
          </a:p>
          <a:p>
            <a:pPr algn="ctr"/>
            <a:endParaRPr lang="en-US" dirty="0">
              <a:solidFill>
                <a:srgbClr val="676A55"/>
              </a:solidFill>
            </a:endParaRPr>
          </a:p>
          <a:p>
            <a:pPr algn="ctr"/>
            <a:r>
              <a:rPr lang="en-US" dirty="0" smtClean="0">
                <a:solidFill>
                  <a:srgbClr val="676A55"/>
                </a:solidFill>
              </a:rPr>
              <a:t>Anthony Percival</a:t>
            </a:r>
          </a:p>
          <a:p>
            <a:pPr algn="ctr"/>
            <a:endParaRPr lang="en-US" dirty="0">
              <a:solidFill>
                <a:srgbClr val="676A55"/>
              </a:solidFill>
            </a:endParaRPr>
          </a:p>
          <a:p>
            <a:pPr algn="ctr"/>
            <a:r>
              <a:rPr lang="en-US" dirty="0" err="1" smtClean="0">
                <a:solidFill>
                  <a:srgbClr val="676A55"/>
                </a:solidFill>
              </a:rPr>
              <a:t>Lauryn</a:t>
            </a:r>
            <a:r>
              <a:rPr lang="en-US" dirty="0" smtClean="0">
                <a:solidFill>
                  <a:srgbClr val="676A55"/>
                </a:solidFill>
              </a:rPr>
              <a:t> </a:t>
            </a:r>
            <a:r>
              <a:rPr lang="en-US" dirty="0" err="1" smtClean="0">
                <a:solidFill>
                  <a:srgbClr val="676A55"/>
                </a:solidFill>
              </a:rPr>
              <a:t>Schriner</a:t>
            </a:r>
            <a:endParaRPr lang="en-US" dirty="0" smtClean="0">
              <a:solidFill>
                <a:srgbClr val="676A55"/>
              </a:solidFill>
            </a:endParaRPr>
          </a:p>
          <a:p>
            <a:pPr algn="ctr"/>
            <a:endParaRPr lang="en-US" dirty="0">
              <a:solidFill>
                <a:srgbClr val="676A55"/>
              </a:solidFill>
            </a:endParaRPr>
          </a:p>
          <a:p>
            <a:pPr algn="ctr"/>
            <a:r>
              <a:rPr lang="en-US" dirty="0" smtClean="0">
                <a:solidFill>
                  <a:srgbClr val="676A55"/>
                </a:solidFill>
              </a:rPr>
              <a:t>Sean </a:t>
            </a:r>
            <a:r>
              <a:rPr lang="en-US" dirty="0" err="1" smtClean="0">
                <a:solidFill>
                  <a:srgbClr val="676A55"/>
                </a:solidFill>
              </a:rPr>
              <a:t>Markovic</a:t>
            </a:r>
            <a:endParaRPr lang="en-US" dirty="0" smtClean="0">
              <a:solidFill>
                <a:srgbClr val="676A55"/>
              </a:solidFill>
            </a:endParaRPr>
          </a:p>
          <a:p>
            <a:pPr algn="ctr"/>
            <a:endParaRPr lang="en-US" dirty="0">
              <a:solidFill>
                <a:srgbClr val="676A55"/>
              </a:solidFill>
            </a:endParaRPr>
          </a:p>
          <a:p>
            <a:pPr algn="ctr"/>
            <a:r>
              <a:rPr lang="en-US" dirty="0" smtClean="0">
                <a:solidFill>
                  <a:srgbClr val="676A55"/>
                </a:solidFill>
              </a:rPr>
              <a:t>Ronda </a:t>
            </a:r>
            <a:r>
              <a:rPr lang="en-US" dirty="0" err="1">
                <a:solidFill>
                  <a:srgbClr val="676A55"/>
                </a:solidFill>
              </a:rPr>
              <a:t>Koski</a:t>
            </a:r>
            <a:r>
              <a:rPr lang="en-US" dirty="0">
                <a:solidFill>
                  <a:srgbClr val="676A55"/>
                </a:solidFill>
              </a:rPr>
              <a:t> </a:t>
            </a:r>
            <a:endParaRPr lang="en-US" dirty="0" smtClean="0">
              <a:solidFill>
                <a:srgbClr val="676A55"/>
              </a:solidFill>
            </a:endParaRPr>
          </a:p>
          <a:p>
            <a:pPr algn="ctr"/>
            <a:endParaRPr lang="en-US" dirty="0" smtClean="0">
              <a:solidFill>
                <a:srgbClr val="676A55"/>
              </a:solidFill>
            </a:endParaRPr>
          </a:p>
          <a:p>
            <a:pPr algn="ctr"/>
            <a:r>
              <a:rPr lang="en-US" dirty="0">
                <a:solidFill>
                  <a:srgbClr val="676A55"/>
                </a:solidFill>
              </a:rPr>
              <a:t>Specialty </a:t>
            </a:r>
            <a:r>
              <a:rPr lang="en-US" dirty="0" smtClean="0">
                <a:solidFill>
                  <a:srgbClr val="676A55"/>
                </a:solidFill>
              </a:rPr>
              <a:t>Crop Block </a:t>
            </a:r>
            <a:r>
              <a:rPr lang="en-US" dirty="0">
                <a:solidFill>
                  <a:srgbClr val="676A55"/>
                </a:solidFill>
              </a:rPr>
              <a:t>Grant</a:t>
            </a:r>
          </a:p>
          <a:p>
            <a:pPr algn="ctr"/>
            <a:endParaRPr lang="en-US" dirty="0" smtClean="0">
              <a:solidFill>
                <a:srgbClr val="676A55"/>
              </a:solidFill>
            </a:endParaRPr>
          </a:p>
          <a:p>
            <a:pPr algn="ctr"/>
            <a:r>
              <a:rPr lang="en-US" dirty="0" smtClean="0">
                <a:solidFill>
                  <a:srgbClr val="676A55"/>
                </a:solidFill>
              </a:rPr>
              <a:t>Gulley Greenhouse</a:t>
            </a:r>
          </a:p>
          <a:p>
            <a:pPr algn="ctr"/>
            <a:endParaRPr lang="en-US" dirty="0" smtClean="0">
              <a:solidFill>
                <a:srgbClr val="676A55"/>
              </a:solidFill>
            </a:endParaRPr>
          </a:p>
          <a:p>
            <a:pPr algn="ctr"/>
            <a:r>
              <a:rPr lang="en-US" dirty="0" smtClean="0">
                <a:solidFill>
                  <a:srgbClr val="676A55"/>
                </a:solidFill>
              </a:rPr>
              <a:t>Plant Select</a:t>
            </a:r>
            <a:r>
              <a:rPr lang="en-US" baseline="30000" dirty="0">
                <a:solidFill>
                  <a:srgbClr val="676A55"/>
                </a:solidFill>
              </a:rPr>
              <a:t>®</a:t>
            </a:r>
            <a:endParaRPr lang="en-US" dirty="0" smtClean="0">
              <a:solidFill>
                <a:srgbClr val="676A55"/>
              </a:solidFill>
            </a:endParaRPr>
          </a:p>
          <a:p>
            <a:pPr algn="ctr"/>
            <a:endParaRPr lang="en-US" dirty="0"/>
          </a:p>
          <a:p>
            <a:endParaRPr lang="en-US" dirty="0"/>
          </a:p>
        </p:txBody>
      </p:sp>
      <p:pic>
        <p:nvPicPr>
          <p:cNvPr id="4" name="Picture 3" descr="Dr Klet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65300"/>
            <a:ext cx="1336040" cy="200406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Picture 4" descr="Craver_180x27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357" y="1765300"/>
            <a:ext cx="1246460" cy="175889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 descr="Plant select log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00" y="5295392"/>
            <a:ext cx="1765300" cy="127101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Picture 6" descr="Gulley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80" y="5122164"/>
            <a:ext cx="2199640" cy="109982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Picture 7" descr="Ronda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378200"/>
            <a:ext cx="1498600" cy="14986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0" name="Picture 9" descr="usda I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0" y="3769360"/>
            <a:ext cx="1603887" cy="11049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27476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162799" y="4565436"/>
            <a:ext cx="1600201" cy="164592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972406"/>
            <a:ext cx="6324600" cy="164592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21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duration of </a:t>
            </a:r>
            <a:r>
              <a:rPr lang="en-US" i="1" dirty="0" smtClean="0"/>
              <a:t>night</a:t>
            </a:r>
            <a:r>
              <a:rPr lang="en-US" dirty="0" smtClean="0"/>
              <a:t> which initiates flowering response</a:t>
            </a:r>
          </a:p>
          <a:p>
            <a:endParaRPr lang="en-US" dirty="0"/>
          </a:p>
          <a:p>
            <a:r>
              <a:rPr lang="en-US" dirty="0" smtClean="0"/>
              <a:t>Long Day</a:t>
            </a:r>
          </a:p>
          <a:p>
            <a:pPr lvl="1"/>
            <a:r>
              <a:rPr lang="en-US" dirty="0"/>
              <a:t>Obligate long-day 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/>
              <a:t>aka critical)</a:t>
            </a:r>
          </a:p>
          <a:p>
            <a:pPr lvl="1"/>
            <a:r>
              <a:rPr lang="en-US" dirty="0"/>
              <a:t>Facultative long-day</a:t>
            </a:r>
          </a:p>
          <a:p>
            <a:endParaRPr lang="en-US" dirty="0" smtClean="0"/>
          </a:p>
          <a:p>
            <a:r>
              <a:rPr lang="en-US" dirty="0" smtClean="0"/>
              <a:t>Short Day </a:t>
            </a:r>
          </a:p>
          <a:p>
            <a:pPr lvl="1"/>
            <a:r>
              <a:rPr lang="en-US" dirty="0"/>
              <a:t>Obligate short-day</a:t>
            </a:r>
          </a:p>
          <a:p>
            <a:pPr lvl="1"/>
            <a:r>
              <a:rPr lang="en-US" dirty="0"/>
              <a:t>Facultative short-day</a:t>
            </a:r>
          </a:p>
          <a:p>
            <a:endParaRPr lang="en-US" dirty="0" smtClean="0"/>
          </a:p>
          <a:p>
            <a:r>
              <a:rPr lang="en-US" dirty="0" smtClean="0"/>
              <a:t>Day neutral</a:t>
            </a:r>
          </a:p>
          <a:p>
            <a:pPr lvl="1"/>
            <a:r>
              <a:rPr lang="en-US" dirty="0" smtClean="0"/>
              <a:t>Geranium</a:t>
            </a:r>
            <a:endParaRPr lang="en-US" dirty="0"/>
          </a:p>
          <a:p>
            <a:pPr lvl="1"/>
            <a:r>
              <a:rPr lang="en-US" dirty="0" smtClean="0"/>
              <a:t>Impatiens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Photoperiodism</a:t>
            </a:r>
            <a:endParaRPr lang="en-US" dirty="0"/>
          </a:p>
        </p:txBody>
      </p:sp>
      <p:pic>
        <p:nvPicPr>
          <p:cNvPr id="4" name="Picture 3" descr="Snapdrago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00" y="2286000"/>
            <a:ext cx="2120900" cy="21209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Picture 4" descr="Cosmo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992" y="4495800"/>
            <a:ext cx="2120900" cy="2087878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3149600" y="2921000"/>
            <a:ext cx="18923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149600" y="4406900"/>
            <a:ext cx="3340592" cy="8382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881994" y="3949700"/>
            <a:ext cx="1382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Snapdragon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89292" y="6151879"/>
            <a:ext cx="972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Cosmos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4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Photoperiod History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892300"/>
            <a:ext cx="8381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3" name="Picture 2" descr="Chrysanthemu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660" y="1892300"/>
            <a:ext cx="3403600" cy="3403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90500" y="1892300"/>
            <a:ext cx="516816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i="1" dirty="0" smtClean="0">
                <a:solidFill>
                  <a:srgbClr val="72A376"/>
                </a:solidFill>
              </a:rPr>
              <a:t>Chrysanthemum</a:t>
            </a:r>
            <a:endParaRPr lang="en-US" sz="2000" dirty="0" smtClean="0">
              <a:solidFill>
                <a:srgbClr val="72A376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chemeClr val="tx2"/>
                </a:solidFill>
              </a:rPr>
              <a:t>C</a:t>
            </a:r>
            <a:r>
              <a:rPr lang="en-US" dirty="0" smtClean="0">
                <a:solidFill>
                  <a:schemeClr val="tx2"/>
                </a:solidFill>
              </a:rPr>
              <a:t>ultivars flower when day length is LESS than 12 hours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Blooming period is SHORT</a:t>
            </a:r>
          </a:p>
          <a:p>
            <a:pPr marL="1200150" lvl="3" indent="-285750">
              <a:buFont typeface="Wingdings" charset="2"/>
              <a:buChar char="Ø"/>
            </a:pPr>
            <a:r>
              <a:rPr lang="en-US" dirty="0">
                <a:solidFill>
                  <a:schemeClr val="tx2"/>
                </a:solidFill>
              </a:rPr>
              <a:t>LOW return for growers</a:t>
            </a:r>
          </a:p>
          <a:p>
            <a:endParaRPr lang="en-US" sz="2000" dirty="0" smtClean="0">
              <a:solidFill>
                <a:schemeClr val="tx2"/>
              </a:solidFill>
            </a:endParaRPr>
          </a:p>
          <a:p>
            <a:endParaRPr lang="en-US" sz="2000" dirty="0">
              <a:solidFill>
                <a:schemeClr val="tx2"/>
              </a:solidFill>
            </a:endParaRPr>
          </a:p>
          <a:p>
            <a:endParaRPr lang="en-US" sz="2000" dirty="0" smtClean="0">
              <a:solidFill>
                <a:schemeClr val="tx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In the 1920’s Garner and Allard described photoperiod response of many plants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chemeClr val="tx2"/>
                </a:solidFill>
              </a:rPr>
              <a:t>LD, SD, Day Neutral</a:t>
            </a:r>
          </a:p>
          <a:p>
            <a:pPr lvl="1"/>
            <a:endParaRPr lang="en-US" sz="2000" dirty="0">
              <a:solidFill>
                <a:schemeClr val="tx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By 1923, </a:t>
            </a:r>
            <a:r>
              <a:rPr lang="en-US" sz="2000" i="1" dirty="0" smtClean="0">
                <a:solidFill>
                  <a:schemeClr val="tx2"/>
                </a:solidFill>
              </a:rPr>
              <a:t>Chrysanthemum</a:t>
            </a:r>
            <a:r>
              <a:rPr lang="en-US" sz="2000" dirty="0" smtClean="0">
                <a:solidFill>
                  <a:schemeClr val="tx2"/>
                </a:solidFill>
              </a:rPr>
              <a:t> was distinguished as a short day plant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83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4927601" cy="4407408"/>
          </a:xfrm>
        </p:spPr>
        <p:txBody>
          <a:bodyPr>
            <a:normAutofit/>
          </a:bodyPr>
          <a:lstStyle/>
          <a:p>
            <a:r>
              <a:rPr lang="en-US" dirty="0"/>
              <a:t>Today – with photoperiod control </a:t>
            </a:r>
            <a:r>
              <a:rPr lang="en-US" i="1" dirty="0"/>
              <a:t>Chrysanthemum</a:t>
            </a:r>
            <a:r>
              <a:rPr lang="en-US" dirty="0"/>
              <a:t> is produced all year long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i="1" dirty="0" smtClean="0"/>
              <a:t>Chrysanthemum</a:t>
            </a:r>
            <a:r>
              <a:rPr lang="en-US" dirty="0" smtClean="0"/>
              <a:t> photoperiod research is extensive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2012 – </a:t>
            </a:r>
            <a:r>
              <a:rPr lang="en-US" dirty="0" err="1">
                <a:solidFill>
                  <a:schemeClr val="accent1"/>
                </a:solidFill>
              </a:rPr>
              <a:t>Datta</a:t>
            </a:r>
            <a:r>
              <a:rPr lang="en-US" dirty="0">
                <a:solidFill>
                  <a:schemeClr val="accent1"/>
                </a:solidFill>
              </a:rPr>
              <a:t> and Gupta </a:t>
            </a:r>
          </a:p>
          <a:p>
            <a:pPr lvl="2">
              <a:buFont typeface="Wingdings" charset="2"/>
              <a:buChar char="Ø"/>
            </a:pPr>
            <a:r>
              <a:rPr lang="en-US" dirty="0"/>
              <a:t>Cultivar specific response </a:t>
            </a:r>
            <a:r>
              <a:rPr lang="en-US" dirty="0" smtClean="0"/>
              <a:t>time to SD</a:t>
            </a:r>
            <a:endParaRPr lang="en-US" dirty="0"/>
          </a:p>
          <a:p>
            <a:pPr lvl="2">
              <a:buFont typeface="Wingdings" charset="2"/>
              <a:buChar char="Ø"/>
            </a:pPr>
            <a:r>
              <a:rPr lang="en-US" dirty="0" smtClean="0"/>
              <a:t>Cultivar morphological response </a:t>
            </a:r>
            <a:r>
              <a:rPr lang="en-US" dirty="0"/>
              <a:t>to long days</a:t>
            </a:r>
          </a:p>
          <a:p>
            <a:pPr lvl="2">
              <a:buFont typeface="Wingdings" charset="2"/>
              <a:buChar char="Ø"/>
            </a:pPr>
            <a:r>
              <a:rPr lang="en-US" dirty="0"/>
              <a:t>Cultivar morphological </a:t>
            </a:r>
            <a:r>
              <a:rPr lang="en-US" dirty="0" smtClean="0"/>
              <a:t>response </a:t>
            </a:r>
            <a:r>
              <a:rPr lang="en-US" dirty="0"/>
              <a:t>to short days</a:t>
            </a:r>
          </a:p>
          <a:p>
            <a:endParaRPr lang="en-US" dirty="0" smtClean="0"/>
          </a:p>
          <a:p>
            <a:endParaRPr lang="en-US" dirty="0" smtClean="0"/>
          </a:p>
          <a:p>
            <a:pPr lvl="2">
              <a:buFont typeface="Wingdings" charset="2"/>
              <a:buChar char="Ø"/>
            </a:pPr>
            <a:endParaRPr lang="en-US" dirty="0"/>
          </a:p>
          <a:p>
            <a:pPr lvl="2">
              <a:buFont typeface="Wingdings" charset="2"/>
              <a:buChar char="Ø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Photoperiod &amp; Greenhouse Management</a:t>
            </a:r>
            <a:endParaRPr lang="en-US" dirty="0"/>
          </a:p>
        </p:txBody>
      </p:sp>
      <p:pic>
        <p:nvPicPr>
          <p:cNvPr id="14" name="Picture 13" descr="Chrysanthemum I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837" y="2209800"/>
            <a:ext cx="3274423" cy="23876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323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Promote flowering </a:t>
            </a:r>
          </a:p>
          <a:p>
            <a:endParaRPr lang="en-US" dirty="0" smtClean="0"/>
          </a:p>
          <a:p>
            <a:r>
              <a:rPr lang="en-US" dirty="0" smtClean="0"/>
              <a:t>Suppress flowering</a:t>
            </a:r>
          </a:p>
          <a:p>
            <a:endParaRPr lang="en-US" dirty="0" smtClean="0"/>
          </a:p>
          <a:p>
            <a:r>
              <a:rPr lang="en-US" dirty="0" smtClean="0"/>
              <a:t>Seed germination</a:t>
            </a:r>
          </a:p>
          <a:p>
            <a:endParaRPr lang="en-US" dirty="0" smtClean="0"/>
          </a:p>
          <a:p>
            <a:r>
              <a:rPr lang="en-US" dirty="0" smtClean="0"/>
              <a:t>Stem elongation</a:t>
            </a:r>
          </a:p>
          <a:p>
            <a:endParaRPr lang="en-US" dirty="0" smtClean="0"/>
          </a:p>
          <a:p>
            <a:r>
              <a:rPr lang="en-US" dirty="0" err="1" smtClean="0"/>
              <a:t>Tillering</a:t>
            </a:r>
            <a:r>
              <a:rPr lang="en-US" dirty="0" smtClean="0"/>
              <a:t> in grasses</a:t>
            </a:r>
          </a:p>
          <a:p>
            <a:endParaRPr lang="en-US" dirty="0" smtClean="0"/>
          </a:p>
          <a:p>
            <a:r>
              <a:rPr lang="en-US" dirty="0" smtClean="0"/>
              <a:t>Bulb formation</a:t>
            </a:r>
          </a:p>
          <a:p>
            <a:endParaRPr lang="en-US" dirty="0" smtClean="0"/>
          </a:p>
          <a:p>
            <a:r>
              <a:rPr lang="en-US" dirty="0" smtClean="0"/>
              <a:t>Rooting of cuttings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Photoperiod &amp; Greenhouse Management</a:t>
            </a:r>
          </a:p>
        </p:txBody>
      </p:sp>
      <p:pic>
        <p:nvPicPr>
          <p:cNvPr id="4" name="Picture 3" descr="Bulb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800" y="3860800"/>
            <a:ext cx="1729359" cy="2590800"/>
          </a:xfrm>
          <a:prstGeom prst="rect">
            <a:avLst/>
          </a:prstGeom>
        </p:spPr>
      </p:pic>
      <p:pic>
        <p:nvPicPr>
          <p:cNvPr id="5" name="Picture 4" descr="Poinsetti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328" y="1719070"/>
            <a:ext cx="2654464" cy="2852929"/>
          </a:xfrm>
          <a:prstGeom prst="rect">
            <a:avLst/>
          </a:prstGeom>
        </p:spPr>
      </p:pic>
      <p:pic>
        <p:nvPicPr>
          <p:cNvPr id="6" name="Picture 5" descr="Tillering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892" y="2095500"/>
            <a:ext cx="1496368" cy="1765300"/>
          </a:xfrm>
          <a:prstGeom prst="rect">
            <a:avLst/>
          </a:prstGeom>
        </p:spPr>
      </p:pic>
      <p:pic>
        <p:nvPicPr>
          <p:cNvPr id="7" name="Picture 6" descr="Seed germination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917" y="3975608"/>
            <a:ext cx="3281875" cy="247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3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hotoperiod &amp; Greenhouse Management</a:t>
            </a:r>
            <a:endParaRPr lang="en-US" dirty="0"/>
          </a:p>
        </p:txBody>
      </p:sp>
      <p:pic>
        <p:nvPicPr>
          <p:cNvPr id="6" name="Content Placeholder 5" descr="Light Deprivation Greenhouse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9" b="10649"/>
          <a:stretch>
            <a:fillRect/>
          </a:stretch>
        </p:blipFill>
        <p:spPr>
          <a:xfrm>
            <a:off x="5038183" y="1790700"/>
            <a:ext cx="3864517" cy="2025775"/>
          </a:xfrm>
          <a:ln>
            <a:solidFill>
              <a:srgbClr val="000000"/>
            </a:solidFill>
          </a:ln>
        </p:spPr>
      </p:pic>
      <p:pic>
        <p:nvPicPr>
          <p:cNvPr id="7" name="Picture 6" descr="Supplemental Lighting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999" y="4191000"/>
            <a:ext cx="4203701" cy="202750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17500" y="1790700"/>
            <a:ext cx="398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676A55"/>
                </a:solidFill>
              </a:rPr>
              <a:t>Light deprivation greenhouses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676A55"/>
                </a:solidFill>
              </a:rPr>
              <a:t>Black shade cloth</a:t>
            </a:r>
            <a:endParaRPr lang="en-US" sz="2000" dirty="0">
              <a:solidFill>
                <a:srgbClr val="676A55"/>
              </a:solidFill>
            </a:endParaRPr>
          </a:p>
        </p:txBody>
      </p:sp>
      <p:pic>
        <p:nvPicPr>
          <p:cNvPr id="11" name="Picture 10" descr="WeatherPort-Logo-Horizontal-No-Tagline-White-Background-150dpi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68" y="2668032"/>
            <a:ext cx="2409731" cy="3886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1000" y="4191000"/>
            <a:ext cx="3241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676A55"/>
                </a:solidFill>
              </a:rPr>
              <a:t>Supplemental Lighting</a:t>
            </a:r>
            <a:endParaRPr lang="en-US" sz="2000" dirty="0">
              <a:solidFill>
                <a:srgbClr val="676A55"/>
              </a:solidFill>
            </a:endParaRPr>
          </a:p>
        </p:txBody>
      </p:sp>
      <p:pic>
        <p:nvPicPr>
          <p:cNvPr id="13" name="Picture 12" descr="OSRAM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5017532"/>
            <a:ext cx="1549400" cy="596900"/>
          </a:xfrm>
          <a:prstGeom prst="rect">
            <a:avLst/>
          </a:prstGeom>
        </p:spPr>
      </p:pic>
      <p:pic>
        <p:nvPicPr>
          <p:cNvPr id="4" name="Picture 3" descr="Black cloth photoperiod.jpe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933" y="2541032"/>
            <a:ext cx="1788861" cy="1510268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97120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Photoperiod &amp; Stock Plant </a:t>
            </a:r>
            <a:r>
              <a:rPr lang="en-US" dirty="0" smtClean="0"/>
              <a:t>Management @ </a:t>
            </a:r>
            <a:r>
              <a:rPr lang="en-US" dirty="0" err="1" smtClean="0"/>
              <a:t>csu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8801" y="1892300"/>
            <a:ext cx="8230092" cy="4821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676A55"/>
                </a:solidFill>
              </a:rPr>
              <a:t>CSU conducts research on new introductions into the Plant Select</a:t>
            </a:r>
            <a:r>
              <a:rPr lang="en-US" sz="2000" baseline="30000" dirty="0">
                <a:solidFill>
                  <a:srgbClr val="676A55"/>
                </a:solidFill>
              </a:rPr>
              <a:t>®</a:t>
            </a:r>
            <a:r>
              <a:rPr lang="en-US" sz="2000" dirty="0">
                <a:solidFill>
                  <a:srgbClr val="676A55"/>
                </a:solidFill>
              </a:rPr>
              <a:t> </a:t>
            </a:r>
            <a:r>
              <a:rPr lang="en-US" sz="2000" dirty="0" smtClean="0">
                <a:solidFill>
                  <a:srgbClr val="676A55"/>
                </a:solidFill>
              </a:rPr>
              <a:t>program</a:t>
            </a:r>
          </a:p>
          <a:p>
            <a:endParaRPr lang="en-US" sz="2000" dirty="0">
              <a:solidFill>
                <a:srgbClr val="676A55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676A55"/>
                </a:solidFill>
              </a:rPr>
              <a:t>Research on Plant Select</a:t>
            </a:r>
            <a:r>
              <a:rPr lang="en-US" sz="2000" baseline="30000" dirty="0" smtClean="0">
                <a:solidFill>
                  <a:srgbClr val="676A55"/>
                </a:solidFill>
              </a:rPr>
              <a:t>®</a:t>
            </a:r>
            <a:r>
              <a:rPr lang="en-US" sz="2000" dirty="0" smtClean="0">
                <a:solidFill>
                  <a:srgbClr val="676A55"/>
                </a:solidFill>
              </a:rPr>
              <a:t> perennials problematic due to constant flowering</a:t>
            </a:r>
          </a:p>
          <a:p>
            <a:r>
              <a:rPr lang="en-US" sz="2000" dirty="0" smtClean="0">
                <a:solidFill>
                  <a:srgbClr val="676A55"/>
                </a:solidFill>
              </a:rPr>
              <a:t> </a:t>
            </a:r>
          </a:p>
          <a:p>
            <a:pPr marL="742950" lvl="2" indent="-285750">
              <a:buFont typeface="Arial"/>
              <a:buChar char="•"/>
            </a:pPr>
            <a:r>
              <a:rPr lang="en-US" i="1" dirty="0" err="1">
                <a:solidFill>
                  <a:srgbClr val="000000"/>
                </a:solidFill>
              </a:rPr>
              <a:t>Scutellaria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scordifolia</a:t>
            </a:r>
            <a:r>
              <a:rPr lang="en-US" dirty="0">
                <a:solidFill>
                  <a:srgbClr val="000000"/>
                </a:solidFill>
              </a:rPr>
              <a:t> ‘Pat Hayward</a:t>
            </a:r>
            <a:r>
              <a:rPr lang="en-US" dirty="0" smtClean="0">
                <a:solidFill>
                  <a:srgbClr val="000000"/>
                </a:solidFill>
              </a:rPr>
              <a:t>’</a:t>
            </a:r>
          </a:p>
          <a:p>
            <a:pPr marL="457200" lvl="2"/>
            <a:endParaRPr lang="en-US" dirty="0" smtClean="0">
              <a:solidFill>
                <a:srgbClr val="000000"/>
              </a:solidFill>
            </a:endParaRPr>
          </a:p>
          <a:p>
            <a:pPr marL="742950" lvl="2" indent="-285750">
              <a:buFont typeface="Arial"/>
              <a:buChar char="•"/>
            </a:pPr>
            <a:r>
              <a:rPr lang="en-US" i="1" dirty="0" err="1"/>
              <a:t>Zauschneria</a:t>
            </a:r>
            <a:r>
              <a:rPr lang="en-US" i="1" dirty="0"/>
              <a:t> </a:t>
            </a:r>
            <a:r>
              <a:rPr lang="en-US" i="1" dirty="0" err="1"/>
              <a:t>garettii</a:t>
            </a:r>
            <a:r>
              <a:rPr lang="en-US" i="1" dirty="0"/>
              <a:t> </a:t>
            </a:r>
            <a:r>
              <a:rPr lang="en-US" dirty="0"/>
              <a:t>‘PWWG01S</a:t>
            </a:r>
            <a:r>
              <a:rPr lang="en-US" dirty="0" smtClean="0"/>
              <a:t>’</a:t>
            </a:r>
            <a:endParaRPr lang="en-US" dirty="0" smtClean="0">
              <a:solidFill>
                <a:srgbClr val="676A55"/>
              </a:solidFill>
            </a:endParaRPr>
          </a:p>
          <a:p>
            <a:pPr marL="457200" lvl="2"/>
            <a:endParaRPr lang="en-US" sz="2000" dirty="0">
              <a:solidFill>
                <a:srgbClr val="676A55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676A55"/>
                </a:solidFill>
              </a:rPr>
              <a:t>Discussion with Plant Select</a:t>
            </a:r>
            <a:r>
              <a:rPr lang="en-US" sz="2000" baseline="30000" dirty="0" smtClean="0">
                <a:solidFill>
                  <a:srgbClr val="676A55"/>
                </a:solidFill>
              </a:rPr>
              <a:t>® </a:t>
            </a:r>
          </a:p>
          <a:p>
            <a:pPr marL="285750" indent="-285750">
              <a:buFont typeface="Arial"/>
              <a:buChar char="•"/>
            </a:pPr>
            <a:endParaRPr lang="en-US" sz="2000" baseline="30000" dirty="0" smtClean="0">
              <a:solidFill>
                <a:srgbClr val="676A55"/>
              </a:solidFill>
            </a:endParaRPr>
          </a:p>
          <a:p>
            <a:pPr marL="742950" lvl="1" indent="-285750">
              <a:buFont typeface="Wingdings" charset="2"/>
              <a:buChar char="Ø"/>
            </a:pPr>
            <a:r>
              <a:rPr lang="en-US" sz="2000" dirty="0">
                <a:solidFill>
                  <a:srgbClr val="676A55"/>
                </a:solidFill>
                <a:sym typeface="Wingdings"/>
              </a:rPr>
              <a:t>P</a:t>
            </a:r>
            <a:r>
              <a:rPr lang="en-US" sz="2000" dirty="0" smtClean="0">
                <a:solidFill>
                  <a:srgbClr val="676A55"/>
                </a:solidFill>
                <a:sym typeface="Wingdings"/>
              </a:rPr>
              <a:t>reliminary research with the goal of suppressing </a:t>
            </a:r>
            <a:r>
              <a:rPr lang="en-US" sz="2000" i="1" dirty="0" err="1">
                <a:solidFill>
                  <a:srgbClr val="676A55"/>
                </a:solidFill>
                <a:sym typeface="Wingdings"/>
              </a:rPr>
              <a:t>S</a:t>
            </a:r>
            <a:r>
              <a:rPr lang="en-US" sz="2000" i="1" dirty="0" err="1" smtClean="0">
                <a:solidFill>
                  <a:srgbClr val="676A55"/>
                </a:solidFill>
                <a:sym typeface="Wingdings"/>
              </a:rPr>
              <a:t>cutellaria</a:t>
            </a:r>
            <a:r>
              <a:rPr lang="en-US" sz="2000" dirty="0" smtClean="0">
                <a:solidFill>
                  <a:srgbClr val="676A55"/>
                </a:solidFill>
                <a:sym typeface="Wingdings"/>
              </a:rPr>
              <a:t> flowering </a:t>
            </a:r>
          </a:p>
          <a:p>
            <a:pPr marL="742950" lvl="1" indent="-285750">
              <a:buFont typeface="Wingdings" charset="2"/>
              <a:buChar char="Ø"/>
            </a:pPr>
            <a:endParaRPr lang="en-US" sz="2000" dirty="0" smtClean="0">
              <a:solidFill>
                <a:srgbClr val="676A55"/>
              </a:solidFill>
              <a:sym typeface="Wingdings"/>
            </a:endParaRPr>
          </a:p>
          <a:p>
            <a:pPr marL="742950" lvl="1" indent="-285750">
              <a:buFont typeface="Wingdings" charset="2"/>
              <a:buChar char="Ø"/>
            </a:pPr>
            <a:r>
              <a:rPr lang="en-US" sz="2000" dirty="0" smtClean="0">
                <a:solidFill>
                  <a:srgbClr val="676A55"/>
                </a:solidFill>
              </a:rPr>
              <a:t>If the preliminary research yielded results </a:t>
            </a:r>
            <a:r>
              <a:rPr lang="en-US" sz="2000" dirty="0" smtClean="0">
                <a:solidFill>
                  <a:srgbClr val="676A55"/>
                </a:solidFill>
                <a:sym typeface="Wingdings"/>
              </a:rPr>
              <a:t> more advanced study</a:t>
            </a:r>
            <a:endParaRPr lang="en-US" sz="2000" dirty="0" smtClean="0">
              <a:solidFill>
                <a:srgbClr val="676A55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889000" y="3721100"/>
            <a:ext cx="4673600" cy="977900"/>
          </a:xfrm>
          <a:prstGeom prst="frame">
            <a:avLst>
              <a:gd name="adj1" fmla="val 211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9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Photoperiod &amp; Stock Plant Management @ </a:t>
            </a:r>
            <a:r>
              <a:rPr lang="en-US" dirty="0" err="1"/>
              <a:t>csu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0999" y="1689100"/>
            <a:ext cx="489866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Preliminary experiment:</a:t>
            </a:r>
          </a:p>
          <a:p>
            <a:endParaRPr lang="en-US" sz="2000" dirty="0" smtClean="0">
              <a:solidFill>
                <a:schemeClr val="tx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15 plants per treatment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N</a:t>
            </a:r>
            <a:r>
              <a:rPr lang="en-US" sz="2000" dirty="0" smtClean="0">
                <a:solidFill>
                  <a:schemeClr val="tx2"/>
                </a:solidFill>
              </a:rPr>
              <a:t>atural light </a:t>
            </a:r>
            <a:r>
              <a:rPr lang="en-US" sz="2000" dirty="0" smtClean="0">
                <a:solidFill>
                  <a:srgbClr val="000000"/>
                </a:solidFill>
              </a:rPr>
              <a:t>~11 hours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P</a:t>
            </a:r>
            <a:r>
              <a:rPr lang="en-US" sz="2000" dirty="0" smtClean="0">
                <a:solidFill>
                  <a:schemeClr val="tx2"/>
                </a:solidFill>
              </a:rPr>
              <a:t>hotoperiod regulated – </a:t>
            </a:r>
            <a:r>
              <a:rPr lang="en-US" sz="2000" dirty="0" smtClean="0"/>
              <a:t>16:8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5 weeks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Propagation study following 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     photoperiod experiment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</p:txBody>
      </p:sp>
      <p:pic>
        <p:nvPicPr>
          <p:cNvPr id="5" name="Content Placeholder 5" descr="Box Experiment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" r="829"/>
          <a:stretch/>
        </p:blipFill>
        <p:spPr>
          <a:xfrm>
            <a:off x="5485660" y="1820671"/>
            <a:ext cx="3276600" cy="440740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3" name="Picture 2" descr="Scutellaria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70" b="18951"/>
          <a:stretch/>
        </p:blipFill>
        <p:spPr>
          <a:xfrm>
            <a:off x="3962979" y="4412298"/>
            <a:ext cx="2633366" cy="19865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873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13672</TotalTime>
  <Words>1023</Words>
  <Application>Microsoft Office PowerPoint</Application>
  <PresentationFormat>On-screen Show (4:3)</PresentationFormat>
  <Paragraphs>317</Paragraphs>
  <Slides>27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Franklin Gothic Medium</vt:lpstr>
      <vt:lpstr>Wingdings</vt:lpstr>
      <vt:lpstr>Wingdings 2</vt:lpstr>
      <vt:lpstr>Grid</vt:lpstr>
      <vt:lpstr>Photoperiod Determination of Several Plant Select® Perennials</vt:lpstr>
      <vt:lpstr>Plant Select® Research @CSU</vt:lpstr>
      <vt:lpstr>Photoperiodism</vt:lpstr>
      <vt:lpstr>Photoperiod History</vt:lpstr>
      <vt:lpstr>Photoperiod &amp; Greenhouse Management</vt:lpstr>
      <vt:lpstr>Photoperiod &amp; Greenhouse Management</vt:lpstr>
      <vt:lpstr>Photoperiod &amp; Greenhouse Management</vt:lpstr>
      <vt:lpstr>Photoperiod &amp; Stock Plant Management @ csu</vt:lpstr>
      <vt:lpstr>Photoperiod &amp; Stock Plant Management @ csu</vt:lpstr>
      <vt:lpstr>Photoperiod &amp; Stock Plant Management @ csu</vt:lpstr>
      <vt:lpstr>Photoperiod &amp; Stock Plant Management @ csu</vt:lpstr>
      <vt:lpstr>Current Research</vt:lpstr>
      <vt:lpstr>experimental design</vt:lpstr>
      <vt:lpstr>Experimental Design</vt:lpstr>
      <vt:lpstr>Materials: Photoperiod </vt:lpstr>
      <vt:lpstr>Materials: Photoperiod</vt:lpstr>
      <vt:lpstr>Materials: Photoperiod</vt:lpstr>
      <vt:lpstr>Materials: Photoperiod</vt:lpstr>
      <vt:lpstr>Materials: Photoperiod</vt:lpstr>
      <vt:lpstr>Materials: Propagation</vt:lpstr>
      <vt:lpstr>Data collection: initial</vt:lpstr>
      <vt:lpstr>Data Collection: Final</vt:lpstr>
      <vt:lpstr>Discussion points</vt:lpstr>
      <vt:lpstr>Future Research</vt:lpstr>
      <vt:lpstr>Future Research</vt:lpstr>
      <vt:lpstr>Thank you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Photoperiod Determination of Several PlantSelect® Perennials</dc:title>
  <dc:creator>rebekah savage</dc:creator>
  <cp:lastModifiedBy>Allison,Karen</cp:lastModifiedBy>
  <cp:revision>75</cp:revision>
  <dcterms:created xsi:type="dcterms:W3CDTF">2020-02-21T21:29:22Z</dcterms:created>
  <dcterms:modified xsi:type="dcterms:W3CDTF">2020-03-11T16:38:15Z</dcterms:modified>
</cp:coreProperties>
</file>